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pptx" ContentType="application/vnd.openxmlformats-officedocument.presentationml.presentation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7" r:id="rId1"/>
    <p:sldMasterId id="2147483679" r:id="rId2"/>
  </p:sldMasterIdLst>
  <p:notesMasterIdLst>
    <p:notesMasterId r:id="rId13"/>
  </p:notesMasterIdLst>
  <p:handoutMasterIdLst>
    <p:handoutMasterId r:id="rId14"/>
  </p:handoutMasterIdLst>
  <p:sldIdLst>
    <p:sldId id="256" r:id="rId3"/>
    <p:sldId id="283" r:id="rId4"/>
    <p:sldId id="333" r:id="rId5"/>
    <p:sldId id="356" r:id="rId6"/>
    <p:sldId id="350" r:id="rId7"/>
    <p:sldId id="355" r:id="rId8"/>
    <p:sldId id="318" r:id="rId9"/>
    <p:sldId id="353" r:id="rId10"/>
    <p:sldId id="354" r:id="rId11"/>
    <p:sldId id="286" r:id="rId12"/>
  </p:sldIdLst>
  <p:sldSz cx="12192000" cy="6858000"/>
  <p:notesSz cx="6858000" cy="9144000"/>
  <p:defaultTextStyle>
    <a:defPPr>
      <a:defRPr lang="zh-CN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3A1C"/>
    <a:srgbClr val="F23C00"/>
    <a:srgbClr val="FCFA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367" autoAdjust="0"/>
    <p:restoredTop sz="80826" autoAdjust="0"/>
  </p:normalViewPr>
  <p:slideViewPr>
    <p:cSldViewPr snapToGrid="0" snapToObjects="1">
      <p:cViewPr varScale="1">
        <p:scale>
          <a:sx n="105" d="100"/>
          <a:sy n="105" d="100"/>
        </p:scale>
        <p:origin x="127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9" d="100"/>
          <a:sy n="99" d="100"/>
        </p:scale>
        <p:origin x="4272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presProps" Target="pres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handoutMaster" Target="handoutMasters/handoutMaster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image" Target="../media/image2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B80404B-1ACC-9548-B742-DFF9D266645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TW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08EB3D-C7A3-4A49-8AAE-A962879C479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9901B4-F99A-9C43-8ACE-44898244FA89}" type="datetimeFigureOut">
              <a:rPr lang="en-TW" smtClean="0"/>
              <a:t>2020/9/24</a:t>
            </a:fld>
            <a:endParaRPr lang="en-TW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B9E1A8-A63E-8E47-B87C-93FF8D93147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TW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332566-C92A-F946-9536-9E52299E8C8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84CE2D-2F39-6647-B634-43DD6C62FE4A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02693772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CB3F40-A7BC-4821-AAEA-3F8CDB0F9D9B}" type="datetimeFigureOut">
              <a:rPr lang="zh-CN" altLang="en-US" smtClean="0"/>
              <a:t>2020/9/24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DE898F-6912-403B-AFF3-C3863655EE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77723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89255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60299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63684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XGboost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全名為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eXtreme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Gradient Boosting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，是以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Gradient Boosting 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為基礎下去實作，並添加一些新的技巧。它可以說是結合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Bagging 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Boosting 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的優點。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XGboost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保有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Gradient Boosting 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的做法，每一棵樹是互相關聯的，目標是希望後面生成的樹能夠修正前面一棵樹犯錯的地方。</a:t>
            </a:r>
            <a:endParaRPr lang="en-US" altLang="zh-TW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此外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XGboost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是採用特徵隨機採樣的技巧，和隨機森林一樣在生成每一棵樹的時候隨機採樣特徵，並不會每一次都拿全部的特徵進行學習。此外為了讓模型不要變得太複雜，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XGboost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在目標函數加上標準化。因為在訓練時為了擬合模型，會產生很多高次項，但反而容易被雜訊干擾導致過度擬合，因此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L1/L2 Regularization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目的是讓損失函數更佳平滑，且抗雜訊干擾能力更大。最後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XGboost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還用到了一階導數和二階導數來生成下一棵樹，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Gradient 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就是所謂的一階導數，而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Hessian 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即為二階導數。</a:t>
            </a:r>
            <a:r>
              <a:rPr lang="en-TW" dirty="0">
                <a:effectLst/>
              </a:rPr>
              <a:t> </a:t>
            </a:r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20940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一般來說 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Boosting </a:t>
            </a: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的模型會比 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Bagging </a:t>
            </a: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來的精準。</a:t>
            </a:r>
          </a:p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01714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DE898F-6912-403B-AFF3-C3863655EE3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421638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42183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fficeplus.cn/Template/Home.shtml" TargetMode="External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Relationship Id="rId5" Type="http://schemas.microsoft.com/office/2007/relationships/hdphoto" Target="../media/hdphoto3.wdp"/><Relationship Id="rId4" Type="http://schemas.openxmlformats.org/officeDocument/2006/relationships/image" Target="../media/image13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7" Type="http://schemas.microsoft.com/office/2007/relationships/hdphoto" Target="../media/hdphoto3.wdp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3.png"/><Relationship Id="rId5" Type="http://schemas.openxmlformats.org/officeDocument/2006/relationships/hyperlink" Target="http://www.officeplus.cn/Template/Home.shtml" TargetMode="External"/><Relationship Id="rId4" Type="http://schemas.openxmlformats.org/officeDocument/2006/relationships/image" Target="../media/image16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 userDrawn="1"/>
        </p:nvSpPr>
        <p:spPr>
          <a:xfrm>
            <a:off x="356528" y="-2244295"/>
            <a:ext cx="11441772" cy="11441766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" name="椭圆 2"/>
          <p:cNvSpPr/>
          <p:nvPr userDrawn="1"/>
        </p:nvSpPr>
        <p:spPr>
          <a:xfrm>
            <a:off x="3789144" y="4551145"/>
            <a:ext cx="4613712" cy="461371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" name="椭圆 3"/>
          <p:cNvSpPr/>
          <p:nvPr userDrawn="1"/>
        </p:nvSpPr>
        <p:spPr>
          <a:xfrm>
            <a:off x="4222279" y="4960420"/>
            <a:ext cx="3747440" cy="374743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椭圆 4"/>
          <p:cNvSpPr/>
          <p:nvPr userDrawn="1"/>
        </p:nvSpPr>
        <p:spPr>
          <a:xfrm>
            <a:off x="4693915" y="5432056"/>
            <a:ext cx="2804166" cy="280416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cxnSp>
        <p:nvCxnSpPr>
          <p:cNvPr id="7" name="直接箭头连接符 6"/>
          <p:cNvCxnSpPr/>
          <p:nvPr userDrawn="1"/>
        </p:nvCxnSpPr>
        <p:spPr>
          <a:xfrm>
            <a:off x="3062868" y="3204389"/>
            <a:ext cx="6029093" cy="0"/>
          </a:xfrm>
          <a:prstGeom prst="straightConnector1">
            <a:avLst/>
          </a:prstGeom>
          <a:ln>
            <a:solidFill>
              <a:srgbClr val="E6CDAD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3327400" y="1123404"/>
            <a:ext cx="5537200" cy="2391424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16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2016</a:t>
            </a:r>
            <a:endParaRPr lang="zh-CN" altLang="en-US" dirty="0"/>
          </a:p>
        </p:txBody>
      </p:sp>
      <p:sp>
        <p:nvSpPr>
          <p:cNvPr id="14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2628900" y="3292990"/>
            <a:ext cx="6934200" cy="7571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4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物流行业公司年终总结</a:t>
            </a:r>
          </a:p>
        </p:txBody>
      </p:sp>
      <p:sp>
        <p:nvSpPr>
          <p:cNvPr id="15" name="文本占位符 11"/>
          <p:cNvSpPr>
            <a:spLocks noGrp="1"/>
          </p:cNvSpPr>
          <p:nvPr>
            <p:ph type="body" sz="quarter" idx="13" hasCustomPrompt="1"/>
          </p:nvPr>
        </p:nvSpPr>
        <p:spPr>
          <a:xfrm>
            <a:off x="3353733" y="4103389"/>
            <a:ext cx="5537200" cy="341632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18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PRESENTED BY OfficePLUS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3B5F092-6AAF-6C44-A747-FAB0F0A409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86534" y="5595813"/>
            <a:ext cx="818931" cy="818931"/>
          </a:xfrm>
          <a:prstGeom prst="rect">
            <a:avLst/>
          </a:prstGeom>
        </p:spPr>
      </p:pic>
      <p:sp>
        <p:nvSpPr>
          <p:cNvPr id="16" name="文本占位符 11">
            <a:extLst>
              <a:ext uri="{FF2B5EF4-FFF2-40B4-BE49-F238E27FC236}">
                <a16:creationId xmlns:a16="http://schemas.microsoft.com/office/drawing/2014/main" id="{E3E601F6-F35B-824B-A76E-D634F587673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93915" y="6407685"/>
            <a:ext cx="2804166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800" b="0">
                <a:solidFill>
                  <a:schemeClr val="accent4"/>
                </a:solidFill>
              </a:defRPr>
            </a:lvl1pPr>
          </a:lstStyle>
          <a:p>
            <a:pPr lvl="0"/>
            <a:r>
              <a:rPr lang="zh-TW" altLang="en-US" dirty="0"/>
              <a:t>第</a:t>
            </a:r>
            <a:r>
              <a:rPr lang="en-US" altLang="zh-TW" dirty="0"/>
              <a:t>12</a:t>
            </a:r>
            <a:r>
              <a:rPr lang="zh-TW" altLang="en-US" dirty="0"/>
              <a:t>屆 </a:t>
            </a:r>
            <a:r>
              <a:rPr lang="en-US" altLang="zh-CN" dirty="0" err="1"/>
              <a:t>iT</a:t>
            </a:r>
            <a:r>
              <a:rPr lang="zh-TW" altLang="en-US" dirty="0"/>
              <a:t>邦幫忙 鐵人賽</a:t>
            </a:r>
          </a:p>
        </p:txBody>
      </p:sp>
    </p:spTree>
    <p:extLst>
      <p:ext uri="{BB962C8B-B14F-4D97-AF65-F5344CB8AC3E}">
        <p14:creationId xmlns:p14="http://schemas.microsoft.com/office/powerpoint/2010/main" val="2982501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554DB237-C74A-4BA8-A097-6A053DD3C747}"/>
              </a:ext>
            </a:extLst>
          </p:cNvPr>
          <p:cNvSpPr/>
          <p:nvPr userDrawn="1"/>
        </p:nvSpPr>
        <p:spPr>
          <a:xfrm>
            <a:off x="440603" y="759873"/>
            <a:ext cx="17508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模板使用技巧</a:t>
            </a:r>
            <a:r>
              <a:rPr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 2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172DAD1-F67C-4AB8-ACEF-004237CB3D3F}"/>
              </a:ext>
            </a:extLst>
          </p:cNvPr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300B558-79C0-475E-84A0-11700A36CA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DFDE997-A67B-4FD0-B6AC-78D1EFE6348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1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E1E676E-E869-48CE-BFB9-1C7FC981B376}"/>
              </a:ext>
            </a:extLst>
          </p:cNvPr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随时添加模板样式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768A42A-9DCD-4784-A3EF-F1D80ADC183F}"/>
              </a:ext>
            </a:extLst>
          </p:cNvPr>
          <p:cNvSpPr txBox="1"/>
          <p:nvPr userDrawn="1"/>
        </p:nvSpPr>
        <p:spPr>
          <a:xfrm>
            <a:off x="333477" y="6061002"/>
            <a:ext cx="30107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选择“开始”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“新建幻灯片”；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F8689A3-CABF-445F-829F-6396154A55D1}"/>
              </a:ext>
            </a:extLst>
          </p:cNvPr>
          <p:cNvSpPr txBox="1"/>
          <p:nvPr userDrawn="1"/>
        </p:nvSpPr>
        <p:spPr>
          <a:xfrm>
            <a:off x="6360651" y="6061002"/>
            <a:ext cx="52565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选择你需要的页面，如封面页，目录页，副标题页，内容页等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D7C9996A-24BA-4EE9-BA5A-589E1841918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00878" y="24283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883175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关注服务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F3BB9638-2D2F-48B1-A8CF-673B237DCC17}"/>
              </a:ext>
            </a:extLst>
          </p:cNvPr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120C7C91-35F0-46E5-B511-2314CED2655F}"/>
              </a:ext>
            </a:extLst>
          </p:cNvPr>
          <p:cNvSpPr/>
          <p:nvPr userDrawn="1"/>
        </p:nvSpPr>
        <p:spPr>
          <a:xfrm>
            <a:off x="1079465" y="1527629"/>
            <a:ext cx="3802742" cy="3802742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 descr="图片包含 纵横字谜, 文字&#10;&#10;已生成极高可信度的说明">
            <a:extLst>
              <a:ext uri="{FF2B5EF4-FFF2-40B4-BE49-F238E27FC236}">
                <a16:creationId xmlns:a16="http://schemas.microsoft.com/office/drawing/2014/main" id="{25779B21-3BC1-4E47-8650-6B0E785B51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08065" y="1756229"/>
            <a:ext cx="3345542" cy="334554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43024A3-25F7-4B9A-9876-36F35421F6E6}"/>
              </a:ext>
            </a:extLst>
          </p:cNvPr>
          <p:cNvSpPr txBox="1"/>
          <p:nvPr userDrawn="1"/>
        </p:nvSpPr>
        <p:spPr>
          <a:xfrm>
            <a:off x="5239657" y="1566506"/>
            <a:ext cx="6013185" cy="35492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办公模板更新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微软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微信扫码关注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「 微软</a:t>
            </a:r>
            <a:r>
              <a:rPr lang="en-US" altLang="zh-CN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」服务号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7" name="图片 6">
            <a:hlinkClick r:id="rId3"/>
            <a:extLst>
              <a:ext uri="{FF2B5EF4-FFF2-40B4-BE49-F238E27FC236}">
                <a16:creationId xmlns:a16="http://schemas.microsoft.com/office/drawing/2014/main" id="{5524D02C-49CE-4D3D-8B89-07CEC3966F4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508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使用小程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3E71CC84-193F-4D28-98D9-17F9952F968C}"/>
              </a:ext>
            </a:extLst>
          </p:cNvPr>
          <p:cNvCxnSpPr/>
          <p:nvPr userDrawn="1"/>
        </p:nvCxnSpPr>
        <p:spPr>
          <a:xfrm>
            <a:off x="0" y="657288"/>
            <a:ext cx="12192000" cy="0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23A9F197-1133-4CEE-860F-85366976D0AC}"/>
              </a:ext>
            </a:extLst>
          </p:cNvPr>
          <p:cNvSpPr/>
          <p:nvPr userDrawn="1"/>
        </p:nvSpPr>
        <p:spPr>
          <a:xfrm>
            <a:off x="0" y="3091547"/>
            <a:ext cx="12192000" cy="3766453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AA954438-2CEB-4119-883B-8B9196F98504}"/>
              </a:ext>
            </a:extLst>
          </p:cNvPr>
          <p:cNvSpPr/>
          <p:nvPr userDrawn="1"/>
        </p:nvSpPr>
        <p:spPr>
          <a:xfrm>
            <a:off x="621395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4CD1A364-B227-4CFB-9287-6198C6C0443B}"/>
              </a:ext>
            </a:extLst>
          </p:cNvPr>
          <p:cNvSpPr/>
          <p:nvPr userDrawn="1"/>
        </p:nvSpPr>
        <p:spPr>
          <a:xfrm>
            <a:off x="4374467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EA6AD26-5781-4DAD-8C16-8C73B2C177AD}"/>
              </a:ext>
            </a:extLst>
          </p:cNvPr>
          <p:cNvSpPr txBox="1"/>
          <p:nvPr userDrawn="1"/>
        </p:nvSpPr>
        <p:spPr>
          <a:xfrm>
            <a:off x="1656327" y="286129"/>
            <a:ext cx="8879354" cy="6701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zh-CN" altLang="en-US" sz="3200" b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微信扫描小程序码，使用微软移动办公黑科技 </a:t>
            </a:r>
            <a:endParaRPr lang="en-US" sz="3200" b="1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72806FD0-33B9-40F1-B8F9-079524CA002C}"/>
              </a:ext>
            </a:extLst>
          </p:cNvPr>
          <p:cNvCxnSpPr>
            <a:cxnSpLocks/>
          </p:cNvCxnSpPr>
          <p:nvPr userDrawn="1"/>
        </p:nvCxnSpPr>
        <p:spPr>
          <a:xfrm flipH="1">
            <a:off x="1523089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159FFD7E-3944-43A3-A5DD-D8673483D044}"/>
              </a:ext>
            </a:extLst>
          </p:cNvPr>
          <p:cNvCxnSpPr>
            <a:cxnSpLocks/>
          </p:cNvCxnSpPr>
          <p:nvPr userDrawn="1"/>
        </p:nvCxnSpPr>
        <p:spPr>
          <a:xfrm flipH="1">
            <a:off x="10402443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C76706F4-B20C-489C-ACB9-010EF43FEF70}"/>
              </a:ext>
            </a:extLst>
          </p:cNvPr>
          <p:cNvSpPr/>
          <p:nvPr userDrawn="1"/>
        </p:nvSpPr>
        <p:spPr>
          <a:xfrm>
            <a:off x="8159751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C50F7A0F-4C8A-4DA1-8AA3-1810FF4E70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3924" t="13924" r="13924" b="13924"/>
          <a:stretch/>
        </p:blipFill>
        <p:spPr>
          <a:xfrm>
            <a:off x="4705130" y="1673081"/>
            <a:ext cx="2743200" cy="27432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260AD2DE-F13F-4332-90AE-87C7001EAD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4439" r="14439"/>
          <a:stretch/>
        </p:blipFill>
        <p:spPr>
          <a:xfrm>
            <a:off x="8519321" y="1673081"/>
            <a:ext cx="2743200" cy="27432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19418449-E7C2-4E37-8045-DD4782B1252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80965" y="1673081"/>
            <a:ext cx="2743200" cy="2743200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9A11A6D6-1DBD-4A10-8942-D3DDC4E182E9}"/>
              </a:ext>
            </a:extLst>
          </p:cNvPr>
          <p:cNvSpPr txBox="1"/>
          <p:nvPr userDrawn="1"/>
        </p:nvSpPr>
        <p:spPr>
          <a:xfrm>
            <a:off x="987447" y="5138740"/>
            <a:ext cx="2730235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在微信访问</a:t>
            </a:r>
            <a:r>
              <a:rPr lang="en-US" altLang="zh-CN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OneDrive</a:t>
            </a: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</a:t>
            </a:r>
            <a:r>
              <a:rPr lang="en-US" altLang="zh-CN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</a:t>
            </a:r>
            <a:endParaRPr lang="en-US" sz="2000" b="1" kern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274E825-3465-469E-BD06-097F250CA889}"/>
              </a:ext>
            </a:extLst>
          </p:cNvPr>
          <p:cNvSpPr txBox="1"/>
          <p:nvPr userDrawn="1"/>
        </p:nvSpPr>
        <p:spPr>
          <a:xfrm>
            <a:off x="4862328" y="5138740"/>
            <a:ext cx="2467342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让你的文档会说话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微软听听文档 」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4EC4AC92-2800-4841-84A3-26E495F2D178}"/>
              </a:ext>
            </a:extLst>
          </p:cNvPr>
          <p:cNvSpPr txBox="1"/>
          <p:nvPr userDrawn="1"/>
        </p:nvSpPr>
        <p:spPr>
          <a:xfrm>
            <a:off x="8644425" y="5138740"/>
            <a:ext cx="2492990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你的文档创作小助手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微软小蜜 」</a:t>
            </a: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F3D082CA-914B-42B8-A86E-16893B7234C9}"/>
              </a:ext>
            </a:extLst>
          </p:cNvPr>
          <p:cNvCxnSpPr/>
          <p:nvPr userDrawn="1"/>
        </p:nvCxnSpPr>
        <p:spPr>
          <a:xfrm>
            <a:off x="419803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5421E3BB-42AC-4DCD-9031-7215136A1844}"/>
              </a:ext>
            </a:extLst>
          </p:cNvPr>
          <p:cNvCxnSpPr/>
          <p:nvPr userDrawn="1"/>
        </p:nvCxnSpPr>
        <p:spPr>
          <a:xfrm>
            <a:off x="797621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>
            <a:hlinkClick r:id="rId5"/>
            <a:extLst>
              <a:ext uri="{FF2B5EF4-FFF2-40B4-BE49-F238E27FC236}">
                <a16:creationId xmlns:a16="http://schemas.microsoft.com/office/drawing/2014/main" id="{46C855E7-2DCA-4970-A954-7CB7F69FADA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830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345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字体使用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行距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背景图片出处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4239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英文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Arial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中文 微软雅黑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正文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1.3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cn.bing.com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本网站所提供的任何信息内容（包括但不限于 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PPT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模板、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Word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文档、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Excel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图表、图片素材等）均受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中华人民共和国著作权法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信息网络传播权保护条例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(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包括图片或图表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)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不得被全部或部分的复制、传播、销售，否则将承担法律责任。</a:t>
            </a: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41209193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三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箭头连接符 1"/>
          <p:cNvCxnSpPr/>
          <p:nvPr userDrawn="1"/>
        </p:nvCxnSpPr>
        <p:spPr>
          <a:xfrm>
            <a:off x="353896" y="1196273"/>
            <a:ext cx="11503142" cy="0"/>
          </a:xfrm>
          <a:prstGeom prst="straightConnector1">
            <a:avLst/>
          </a:prstGeom>
          <a:ln>
            <a:solidFill>
              <a:schemeClr val="accent1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占位符 11"/>
          <p:cNvSpPr>
            <a:spLocks noGrp="1"/>
          </p:cNvSpPr>
          <p:nvPr>
            <p:ph type="body" sz="quarter" idx="10" hasCustomPrompt="1"/>
          </p:nvPr>
        </p:nvSpPr>
        <p:spPr>
          <a:xfrm>
            <a:off x="353896" y="409679"/>
            <a:ext cx="5537200" cy="59093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l">
              <a:buNone/>
              <a:defRPr sz="3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目錄</a:t>
            </a:r>
            <a:endParaRPr lang="en-US" altLang="zh-CN" dirty="0"/>
          </a:p>
        </p:txBody>
      </p:sp>
      <p:sp>
        <p:nvSpPr>
          <p:cNvPr id="2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310121" y="1537003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3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1416990" y="1568746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標題</a:t>
            </a:r>
          </a:p>
        </p:txBody>
      </p:sp>
      <p:sp>
        <p:nvSpPr>
          <p:cNvPr id="24" name="文本占位符 11"/>
          <p:cNvSpPr>
            <a:spLocks noGrp="1"/>
          </p:cNvSpPr>
          <p:nvPr>
            <p:ph type="body" sz="quarter" idx="13" hasCustomPrompt="1"/>
          </p:nvPr>
        </p:nvSpPr>
        <p:spPr>
          <a:xfrm>
            <a:off x="1416989" y="1865975"/>
            <a:ext cx="4474107" cy="47269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TW" altLang="en-US" dirty="0"/>
              <a:t>標題數字等都可以通過點擊和重新輸入進行更改，頂部“開始”面板中可以對字體，字號，顏色，行距等進行修改。建議正文</a:t>
            </a:r>
            <a:r>
              <a:rPr lang="en-US" altLang="zh-TW" dirty="0"/>
              <a:t>10-16</a:t>
            </a:r>
            <a:r>
              <a:rPr lang="zh-TW" altLang="en-US" dirty="0"/>
              <a:t>號字，</a:t>
            </a:r>
            <a:r>
              <a:rPr lang="en-US" altLang="zh-TW" dirty="0"/>
              <a:t>1.3</a:t>
            </a:r>
            <a:r>
              <a:rPr lang="zh-TW" altLang="en-US" dirty="0"/>
              <a:t>倍字間距。</a:t>
            </a:r>
            <a:endParaRPr lang="zh-CN" altLang="en-US" dirty="0"/>
          </a:p>
        </p:txBody>
      </p:sp>
      <p:sp>
        <p:nvSpPr>
          <p:cNvPr id="25" name="文本占位符 11"/>
          <p:cNvSpPr>
            <a:spLocks noGrp="1"/>
          </p:cNvSpPr>
          <p:nvPr>
            <p:ph type="body" sz="quarter" idx="14" hasCustomPrompt="1"/>
          </p:nvPr>
        </p:nvSpPr>
        <p:spPr>
          <a:xfrm>
            <a:off x="310121" y="2800940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6" name="文本占位符 11"/>
          <p:cNvSpPr>
            <a:spLocks noGrp="1"/>
          </p:cNvSpPr>
          <p:nvPr>
            <p:ph type="body" sz="quarter" idx="15" hasCustomPrompt="1"/>
          </p:nvPr>
        </p:nvSpPr>
        <p:spPr>
          <a:xfrm>
            <a:off x="310121" y="4060608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8" name="文本占位符 11"/>
          <p:cNvSpPr>
            <a:spLocks noGrp="1"/>
          </p:cNvSpPr>
          <p:nvPr>
            <p:ph type="body" sz="quarter" idx="17" hasCustomPrompt="1"/>
          </p:nvPr>
        </p:nvSpPr>
        <p:spPr>
          <a:xfrm>
            <a:off x="1416990" y="2851498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標題</a:t>
            </a:r>
          </a:p>
        </p:txBody>
      </p:sp>
      <p:sp>
        <p:nvSpPr>
          <p:cNvPr id="29" name="文本占位符 11"/>
          <p:cNvSpPr>
            <a:spLocks noGrp="1"/>
          </p:cNvSpPr>
          <p:nvPr>
            <p:ph type="body" sz="quarter" idx="18" hasCustomPrompt="1"/>
          </p:nvPr>
        </p:nvSpPr>
        <p:spPr>
          <a:xfrm>
            <a:off x="1416989" y="3148727"/>
            <a:ext cx="4474107" cy="47269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TW" altLang="en-US" dirty="0"/>
              <a:t>標題數字等都可以通過點擊和重新輸入進行更改，頂部“開始”面板中可以對字體，字號，顏色，行距等進行修改。建議正文</a:t>
            </a:r>
            <a:r>
              <a:rPr lang="en-US" altLang="zh-TW" dirty="0"/>
              <a:t>10-16</a:t>
            </a:r>
            <a:r>
              <a:rPr lang="zh-TW" altLang="en-US" dirty="0"/>
              <a:t>號字，</a:t>
            </a:r>
            <a:r>
              <a:rPr lang="en-US" altLang="zh-TW" dirty="0"/>
              <a:t>1.3</a:t>
            </a:r>
            <a:r>
              <a:rPr lang="zh-TW" altLang="en-US" dirty="0"/>
              <a:t>倍字間距。</a:t>
            </a:r>
            <a:endParaRPr lang="zh-CN" altLang="en-US" dirty="0"/>
          </a:p>
        </p:txBody>
      </p:sp>
      <p:sp>
        <p:nvSpPr>
          <p:cNvPr id="30" name="文本占位符 11"/>
          <p:cNvSpPr>
            <a:spLocks noGrp="1"/>
          </p:cNvSpPr>
          <p:nvPr>
            <p:ph type="body" sz="quarter" idx="19" hasCustomPrompt="1"/>
          </p:nvPr>
        </p:nvSpPr>
        <p:spPr>
          <a:xfrm>
            <a:off x="1416990" y="4111166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標題</a:t>
            </a:r>
          </a:p>
        </p:txBody>
      </p:sp>
      <p:sp>
        <p:nvSpPr>
          <p:cNvPr id="31" name="文本占位符 11"/>
          <p:cNvSpPr>
            <a:spLocks noGrp="1"/>
          </p:cNvSpPr>
          <p:nvPr>
            <p:ph type="body" sz="quarter" idx="20" hasCustomPrompt="1"/>
          </p:nvPr>
        </p:nvSpPr>
        <p:spPr>
          <a:xfrm>
            <a:off x="1416989" y="4408395"/>
            <a:ext cx="4474107" cy="47269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TW" altLang="en-US" dirty="0"/>
              <a:t>標題數字等都可以通過點擊和重新輸入進行更改，頂部“開始”面板中可以對字體，字號，顏色，行距等進行修改。建議正文</a:t>
            </a:r>
            <a:r>
              <a:rPr lang="en-US" altLang="zh-TW" dirty="0"/>
              <a:t>10-16</a:t>
            </a:r>
            <a:r>
              <a:rPr lang="zh-TW" altLang="en-US" dirty="0"/>
              <a:t>號字，</a:t>
            </a:r>
            <a:r>
              <a:rPr lang="en-US" altLang="zh-TW" dirty="0"/>
              <a:t>1.3</a:t>
            </a:r>
            <a:r>
              <a:rPr lang="zh-TW" altLang="en-US" dirty="0"/>
              <a:t>倍字間距。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279698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四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箭头连接符 1"/>
          <p:cNvCxnSpPr/>
          <p:nvPr userDrawn="1"/>
        </p:nvCxnSpPr>
        <p:spPr>
          <a:xfrm>
            <a:off x="353896" y="1196273"/>
            <a:ext cx="11503142" cy="0"/>
          </a:xfrm>
          <a:prstGeom prst="straightConnector1">
            <a:avLst/>
          </a:prstGeom>
          <a:ln>
            <a:solidFill>
              <a:schemeClr val="accent1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占位符 11"/>
          <p:cNvSpPr>
            <a:spLocks noGrp="1"/>
          </p:cNvSpPr>
          <p:nvPr>
            <p:ph type="body" sz="quarter" idx="10" hasCustomPrompt="1"/>
          </p:nvPr>
        </p:nvSpPr>
        <p:spPr>
          <a:xfrm>
            <a:off x="353896" y="409679"/>
            <a:ext cx="5537200" cy="59093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l">
              <a:buNone/>
              <a:defRPr sz="3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目录 </a:t>
            </a:r>
            <a:r>
              <a:rPr lang="en-US" altLang="zh-CN" dirty="0"/>
              <a:t>CONTENT</a:t>
            </a:r>
          </a:p>
        </p:txBody>
      </p:sp>
      <p:sp>
        <p:nvSpPr>
          <p:cNvPr id="2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310121" y="1537003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3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1416990" y="1568746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24" name="文本占位符 11"/>
          <p:cNvSpPr>
            <a:spLocks noGrp="1"/>
          </p:cNvSpPr>
          <p:nvPr>
            <p:ph type="body" sz="quarter" idx="13" hasCustomPrompt="1"/>
          </p:nvPr>
        </p:nvSpPr>
        <p:spPr>
          <a:xfrm>
            <a:off x="1416989" y="1865975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25" name="文本占位符 11"/>
          <p:cNvSpPr>
            <a:spLocks noGrp="1"/>
          </p:cNvSpPr>
          <p:nvPr>
            <p:ph type="body" sz="quarter" idx="14" hasCustomPrompt="1"/>
          </p:nvPr>
        </p:nvSpPr>
        <p:spPr>
          <a:xfrm>
            <a:off x="310121" y="2800940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6" name="文本占位符 11"/>
          <p:cNvSpPr>
            <a:spLocks noGrp="1"/>
          </p:cNvSpPr>
          <p:nvPr>
            <p:ph type="body" sz="quarter" idx="15" hasCustomPrompt="1"/>
          </p:nvPr>
        </p:nvSpPr>
        <p:spPr>
          <a:xfrm>
            <a:off x="310121" y="4060608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7" name="文本占位符 11"/>
          <p:cNvSpPr>
            <a:spLocks noGrp="1"/>
          </p:cNvSpPr>
          <p:nvPr>
            <p:ph type="body" sz="quarter" idx="16" hasCustomPrompt="1"/>
          </p:nvPr>
        </p:nvSpPr>
        <p:spPr>
          <a:xfrm>
            <a:off x="310121" y="5314635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8" name="文本占位符 11"/>
          <p:cNvSpPr>
            <a:spLocks noGrp="1"/>
          </p:cNvSpPr>
          <p:nvPr>
            <p:ph type="body" sz="quarter" idx="17" hasCustomPrompt="1"/>
          </p:nvPr>
        </p:nvSpPr>
        <p:spPr>
          <a:xfrm>
            <a:off x="1416990" y="2851498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29" name="文本占位符 11"/>
          <p:cNvSpPr>
            <a:spLocks noGrp="1"/>
          </p:cNvSpPr>
          <p:nvPr>
            <p:ph type="body" sz="quarter" idx="18" hasCustomPrompt="1"/>
          </p:nvPr>
        </p:nvSpPr>
        <p:spPr>
          <a:xfrm>
            <a:off x="1416989" y="3148727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30" name="文本占位符 11"/>
          <p:cNvSpPr>
            <a:spLocks noGrp="1"/>
          </p:cNvSpPr>
          <p:nvPr>
            <p:ph type="body" sz="quarter" idx="19" hasCustomPrompt="1"/>
          </p:nvPr>
        </p:nvSpPr>
        <p:spPr>
          <a:xfrm>
            <a:off x="1416990" y="4111166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31" name="文本占位符 11"/>
          <p:cNvSpPr>
            <a:spLocks noGrp="1"/>
          </p:cNvSpPr>
          <p:nvPr>
            <p:ph type="body" sz="quarter" idx="20" hasCustomPrompt="1"/>
          </p:nvPr>
        </p:nvSpPr>
        <p:spPr>
          <a:xfrm>
            <a:off x="1416989" y="4408395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32" name="文本占位符 11"/>
          <p:cNvSpPr>
            <a:spLocks noGrp="1"/>
          </p:cNvSpPr>
          <p:nvPr>
            <p:ph type="body" sz="quarter" idx="21" hasCustomPrompt="1"/>
          </p:nvPr>
        </p:nvSpPr>
        <p:spPr>
          <a:xfrm>
            <a:off x="1416990" y="5365705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33" name="文本占位符 11"/>
          <p:cNvSpPr>
            <a:spLocks noGrp="1"/>
          </p:cNvSpPr>
          <p:nvPr>
            <p:ph type="body" sz="quarter" idx="22" hasCustomPrompt="1"/>
          </p:nvPr>
        </p:nvSpPr>
        <p:spPr>
          <a:xfrm>
            <a:off x="1416989" y="5662934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</p:spTree>
    <p:extLst>
      <p:ext uri="{BB962C8B-B14F-4D97-AF65-F5344CB8AC3E}">
        <p14:creationId xmlns:p14="http://schemas.microsoft.com/office/powerpoint/2010/main" val="22661991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五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箭头连接符 1"/>
          <p:cNvCxnSpPr/>
          <p:nvPr userDrawn="1"/>
        </p:nvCxnSpPr>
        <p:spPr>
          <a:xfrm>
            <a:off x="353896" y="1196273"/>
            <a:ext cx="11503142" cy="0"/>
          </a:xfrm>
          <a:prstGeom prst="straightConnector1">
            <a:avLst/>
          </a:prstGeom>
          <a:ln>
            <a:solidFill>
              <a:schemeClr val="accent1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占位符 11"/>
          <p:cNvSpPr>
            <a:spLocks noGrp="1"/>
          </p:cNvSpPr>
          <p:nvPr>
            <p:ph type="body" sz="quarter" idx="10" hasCustomPrompt="1"/>
          </p:nvPr>
        </p:nvSpPr>
        <p:spPr>
          <a:xfrm>
            <a:off x="353896" y="409679"/>
            <a:ext cx="5537200" cy="59093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l">
              <a:buNone/>
              <a:defRPr sz="3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目录 </a:t>
            </a:r>
            <a:r>
              <a:rPr lang="en-US" altLang="zh-CN" dirty="0"/>
              <a:t>CONTENT</a:t>
            </a:r>
          </a:p>
        </p:txBody>
      </p:sp>
      <p:sp>
        <p:nvSpPr>
          <p:cNvPr id="2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310121" y="1537003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3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1416990" y="1568746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24" name="文本占位符 11"/>
          <p:cNvSpPr>
            <a:spLocks noGrp="1"/>
          </p:cNvSpPr>
          <p:nvPr>
            <p:ph type="body" sz="quarter" idx="13" hasCustomPrompt="1"/>
          </p:nvPr>
        </p:nvSpPr>
        <p:spPr>
          <a:xfrm>
            <a:off x="1416989" y="1865975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25" name="文本占位符 11"/>
          <p:cNvSpPr>
            <a:spLocks noGrp="1"/>
          </p:cNvSpPr>
          <p:nvPr>
            <p:ph type="body" sz="quarter" idx="14" hasCustomPrompt="1"/>
          </p:nvPr>
        </p:nvSpPr>
        <p:spPr>
          <a:xfrm>
            <a:off x="310121" y="2464150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8" name="文本占位符 11"/>
          <p:cNvSpPr>
            <a:spLocks noGrp="1"/>
          </p:cNvSpPr>
          <p:nvPr>
            <p:ph type="body" sz="quarter" idx="17" hasCustomPrompt="1"/>
          </p:nvPr>
        </p:nvSpPr>
        <p:spPr>
          <a:xfrm>
            <a:off x="1416990" y="2514708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29" name="文本占位符 11"/>
          <p:cNvSpPr>
            <a:spLocks noGrp="1"/>
          </p:cNvSpPr>
          <p:nvPr>
            <p:ph type="body" sz="quarter" idx="18" hasCustomPrompt="1"/>
          </p:nvPr>
        </p:nvSpPr>
        <p:spPr>
          <a:xfrm>
            <a:off x="1416989" y="2811937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17" name="文本占位符 11"/>
          <p:cNvSpPr>
            <a:spLocks noGrp="1"/>
          </p:cNvSpPr>
          <p:nvPr>
            <p:ph type="body" sz="quarter" idx="19" hasCustomPrompt="1"/>
          </p:nvPr>
        </p:nvSpPr>
        <p:spPr>
          <a:xfrm>
            <a:off x="310121" y="3394212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18" name="文本占位符 11"/>
          <p:cNvSpPr>
            <a:spLocks noGrp="1"/>
          </p:cNvSpPr>
          <p:nvPr>
            <p:ph type="body" sz="quarter" idx="20" hasCustomPrompt="1"/>
          </p:nvPr>
        </p:nvSpPr>
        <p:spPr>
          <a:xfrm>
            <a:off x="1416990" y="3425955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19" name="文本占位符 11"/>
          <p:cNvSpPr>
            <a:spLocks noGrp="1"/>
          </p:cNvSpPr>
          <p:nvPr>
            <p:ph type="body" sz="quarter" idx="21" hasCustomPrompt="1"/>
          </p:nvPr>
        </p:nvSpPr>
        <p:spPr>
          <a:xfrm>
            <a:off x="1416989" y="3723184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34" name="文本占位符 11"/>
          <p:cNvSpPr>
            <a:spLocks noGrp="1"/>
          </p:cNvSpPr>
          <p:nvPr>
            <p:ph type="body" sz="quarter" idx="22" hasCustomPrompt="1"/>
          </p:nvPr>
        </p:nvSpPr>
        <p:spPr>
          <a:xfrm>
            <a:off x="310121" y="4321359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35" name="文本占位符 11"/>
          <p:cNvSpPr>
            <a:spLocks noGrp="1"/>
          </p:cNvSpPr>
          <p:nvPr>
            <p:ph type="body" sz="quarter" idx="23" hasCustomPrompt="1"/>
          </p:nvPr>
        </p:nvSpPr>
        <p:spPr>
          <a:xfrm>
            <a:off x="1416990" y="4371917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36" name="文本占位符 11"/>
          <p:cNvSpPr>
            <a:spLocks noGrp="1"/>
          </p:cNvSpPr>
          <p:nvPr>
            <p:ph type="body" sz="quarter" idx="24" hasCustomPrompt="1"/>
          </p:nvPr>
        </p:nvSpPr>
        <p:spPr>
          <a:xfrm>
            <a:off x="1416989" y="4669146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37" name="文本占位符 11"/>
          <p:cNvSpPr>
            <a:spLocks noGrp="1"/>
          </p:cNvSpPr>
          <p:nvPr>
            <p:ph type="body" sz="quarter" idx="25" hasCustomPrompt="1"/>
          </p:nvPr>
        </p:nvSpPr>
        <p:spPr>
          <a:xfrm>
            <a:off x="310121" y="5214595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38" name="文本占位符 11"/>
          <p:cNvSpPr>
            <a:spLocks noGrp="1"/>
          </p:cNvSpPr>
          <p:nvPr>
            <p:ph type="body" sz="quarter" idx="26" hasCustomPrompt="1"/>
          </p:nvPr>
        </p:nvSpPr>
        <p:spPr>
          <a:xfrm>
            <a:off x="1416990" y="5265153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39" name="文本占位符 11"/>
          <p:cNvSpPr>
            <a:spLocks noGrp="1"/>
          </p:cNvSpPr>
          <p:nvPr>
            <p:ph type="body" sz="quarter" idx="27" hasCustomPrompt="1"/>
          </p:nvPr>
        </p:nvSpPr>
        <p:spPr>
          <a:xfrm>
            <a:off x="1416989" y="5562382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</p:spTree>
    <p:extLst>
      <p:ext uri="{BB962C8B-B14F-4D97-AF65-F5344CB8AC3E}">
        <p14:creationId xmlns:p14="http://schemas.microsoft.com/office/powerpoint/2010/main" val="7149255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3108960" y="4051335"/>
            <a:ext cx="5974080" cy="5974078"/>
          </a:xfrm>
          <a:prstGeom prst="ellipse">
            <a:avLst/>
          </a:prstGeom>
          <a:solidFill>
            <a:schemeClr val="accent1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 userDrawn="1"/>
        </p:nvSpPr>
        <p:spPr>
          <a:xfrm>
            <a:off x="2877953" y="5669279"/>
            <a:ext cx="941121" cy="941121"/>
          </a:xfrm>
          <a:prstGeom prst="ellipse">
            <a:avLst/>
          </a:prstGeom>
          <a:solidFill>
            <a:schemeClr val="accent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 userDrawn="1"/>
        </p:nvSpPr>
        <p:spPr>
          <a:xfrm flipV="1">
            <a:off x="2506883" y="5483744"/>
            <a:ext cx="371070" cy="371070"/>
          </a:xfrm>
          <a:prstGeom prst="ellipse">
            <a:avLst/>
          </a:prstGeom>
          <a:solidFill>
            <a:schemeClr val="accent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 userDrawn="1"/>
        </p:nvSpPr>
        <p:spPr>
          <a:xfrm flipV="1">
            <a:off x="2759795" y="4785414"/>
            <a:ext cx="698330" cy="698330"/>
          </a:xfrm>
          <a:prstGeom prst="ellipse">
            <a:avLst/>
          </a:prstGeom>
          <a:solidFill>
            <a:schemeClr val="accent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箭头连接符 8"/>
          <p:cNvCxnSpPr/>
          <p:nvPr userDrawn="1"/>
        </p:nvCxnSpPr>
        <p:spPr>
          <a:xfrm>
            <a:off x="4361395" y="5484518"/>
            <a:ext cx="3479180" cy="26766"/>
          </a:xfrm>
          <a:prstGeom prst="straightConnector1">
            <a:avLst/>
          </a:prstGeom>
          <a:ln>
            <a:solidFill>
              <a:schemeClr val="bg1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4434171" y="4468098"/>
            <a:ext cx="3323657" cy="108952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Part 1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3327399" y="5603971"/>
            <a:ext cx="5537200" cy="1006429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6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kern="0" dirty="0"/>
              <a:t>工作回顧</a:t>
            </a:r>
          </a:p>
        </p:txBody>
      </p:sp>
    </p:spTree>
    <p:extLst>
      <p:ext uri="{BB962C8B-B14F-4D97-AF65-F5344CB8AC3E}">
        <p14:creationId xmlns:p14="http://schemas.microsoft.com/office/powerpoint/2010/main" val="4511426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占位符 11"/>
          <p:cNvSpPr>
            <a:spLocks noGrp="1"/>
          </p:cNvSpPr>
          <p:nvPr>
            <p:ph type="body" sz="quarter" idx="10" hasCustomPrompt="1"/>
          </p:nvPr>
        </p:nvSpPr>
        <p:spPr>
          <a:xfrm>
            <a:off x="992875" y="245402"/>
            <a:ext cx="9315782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 b="1">
                <a:solidFill>
                  <a:schemeClr val="accent3">
                    <a:lumMod val="2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新增標題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59DF8AF-F7BC-464A-963A-E815F73D943A}"/>
              </a:ext>
            </a:extLst>
          </p:cNvPr>
          <p:cNvSpPr/>
          <p:nvPr userDrawn="1"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3D448E-F027-6540-838F-D9E2AE199B2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91900" y="6159500"/>
            <a:ext cx="635000" cy="635000"/>
          </a:xfrm>
          <a:prstGeom prst="ellipse">
            <a:avLst/>
          </a:prstGeom>
          <a:ln w="19050" cap="rnd">
            <a:solidFill>
              <a:srgbClr val="333333"/>
            </a:solidFill>
          </a:ln>
          <a:effectLst>
            <a:outerShdw blurRad="381000" dist="292100" dir="5400000" sx="36000" sy="36000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9" name="Intelligent Information Retrieval Laboratory">
            <a:extLst>
              <a:ext uri="{FF2B5EF4-FFF2-40B4-BE49-F238E27FC236}">
                <a16:creationId xmlns:a16="http://schemas.microsoft.com/office/drawing/2014/main" id="{5E6F16E5-D28B-0E43-BD8C-EBB042CBDF03}"/>
              </a:ext>
            </a:extLst>
          </p:cNvPr>
          <p:cNvSpPr txBox="1"/>
          <p:nvPr userDrawn="1"/>
        </p:nvSpPr>
        <p:spPr>
          <a:xfrm>
            <a:off x="165101" y="6420527"/>
            <a:ext cx="2590800" cy="45204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 numCol="1" anchor="ctr">
            <a:spAutoFit/>
          </a:bodyPr>
          <a:lstStyle>
            <a:lvl1pPr algn="l" defTabSz="821531">
              <a:defRPr sz="2400" b="0">
                <a:solidFill>
                  <a:srgbClr val="FFFFFF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r>
              <a:rPr kumimoji="0" lang="zh-TW" alt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第</a:t>
            </a:r>
            <a:r>
              <a:rPr kumimoji="0" lang="en-US" altLang="zh-TW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12</a:t>
            </a:r>
            <a:r>
              <a:rPr kumimoji="0" lang="zh-TW" alt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屆 </a:t>
            </a:r>
            <a:r>
              <a:rPr kumimoji="0" lang="en-US" sz="2000" b="0" i="0" u="none" strike="noStrike" cap="none" spc="0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iT</a:t>
            </a:r>
            <a:r>
              <a:rPr kumimoji="0" lang="zh-TW" altLang="en-US" sz="18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邦</a:t>
            </a:r>
            <a:r>
              <a:rPr kumimoji="0" lang="zh-TW" altLang="en-US" sz="1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幫忙</a:t>
            </a:r>
            <a:r>
              <a:rPr kumimoji="0" lang="zh-TW" altLang="en-US" sz="18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 鐵人賽</a:t>
            </a:r>
            <a:endParaRPr sz="1800" dirty="0"/>
          </a:p>
        </p:txBody>
      </p:sp>
      <p:sp>
        <p:nvSpPr>
          <p:cNvPr id="22" name="Intelligent Information Retrieval Laboratory">
            <a:extLst>
              <a:ext uri="{FF2B5EF4-FFF2-40B4-BE49-F238E27FC236}">
                <a16:creationId xmlns:a16="http://schemas.microsoft.com/office/drawing/2014/main" id="{09812CDF-D245-2149-A588-0CC7A5F784A4}"/>
              </a:ext>
            </a:extLst>
          </p:cNvPr>
          <p:cNvSpPr txBox="1"/>
          <p:nvPr userDrawn="1"/>
        </p:nvSpPr>
        <p:spPr>
          <a:xfrm>
            <a:off x="7721600" y="6434154"/>
            <a:ext cx="1219200" cy="3904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 numCol="1" anchor="ctr">
            <a:spAutoFit/>
          </a:bodyPr>
          <a:lstStyle>
            <a:lvl1pPr algn="l" defTabSz="821531">
              <a:defRPr sz="2400" b="0">
                <a:solidFill>
                  <a:srgbClr val="FFFFFF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r>
              <a:rPr kumimoji="0" lang="zh-TW" alt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影片教學組</a:t>
            </a:r>
            <a:endParaRPr sz="1800" dirty="0"/>
          </a:p>
        </p:txBody>
      </p:sp>
      <p:pic>
        <p:nvPicPr>
          <p:cNvPr id="1028" name="Picture 4" descr="Youtube logo | Logok">
            <a:extLst>
              <a:ext uri="{FF2B5EF4-FFF2-40B4-BE49-F238E27FC236}">
                <a16:creationId xmlns:a16="http://schemas.microsoft.com/office/drawing/2014/main" id="{3E95639D-1946-2F42-8AF5-4252EF9D19D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7901" y="6269350"/>
            <a:ext cx="914400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4650D5BE-C0A8-2045-9592-EFFD38D0FC9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/>
          <a:srcRect/>
          <a:stretch/>
        </p:blipFill>
        <p:spPr bwMode="auto">
          <a:xfrm>
            <a:off x="9282299" y="5865999"/>
            <a:ext cx="1526800" cy="152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Intelligent Information Retrieval Laboratory">
            <a:extLst>
              <a:ext uri="{FF2B5EF4-FFF2-40B4-BE49-F238E27FC236}">
                <a16:creationId xmlns:a16="http://schemas.microsoft.com/office/drawing/2014/main" id="{D788CA4D-AC32-DA46-B29E-55DB6CC6FD03}"/>
              </a:ext>
            </a:extLst>
          </p:cNvPr>
          <p:cNvSpPr txBox="1"/>
          <p:nvPr userDrawn="1"/>
        </p:nvSpPr>
        <p:spPr>
          <a:xfrm>
            <a:off x="9481250" y="6437363"/>
            <a:ext cx="1219200" cy="3904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 numCol="1" anchor="ctr">
            <a:spAutoFit/>
          </a:bodyPr>
          <a:lstStyle>
            <a:lvl1pPr algn="l" defTabSz="821531">
              <a:defRPr sz="2400" b="0">
                <a:solidFill>
                  <a:srgbClr val="FFFFFF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r>
              <a:rPr kumimoji="0" lang="en-US" altLang="zh-TW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10</a:t>
            </a:r>
            <a:r>
              <a:rPr kumimoji="0" lang="zh-TW" alt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程式中</a:t>
            </a:r>
            <a:endParaRPr sz="1800" dirty="0"/>
          </a:p>
        </p:txBody>
      </p:sp>
      <p:sp>
        <p:nvSpPr>
          <p:cNvPr id="28" name="幻燈片編號">
            <a:extLst>
              <a:ext uri="{FF2B5EF4-FFF2-40B4-BE49-F238E27FC236}">
                <a16:creationId xmlns:a16="http://schemas.microsoft.com/office/drawing/2014/main" id="{55FA7910-9027-6341-856E-9C914D4D83E7}"/>
              </a:ext>
            </a:extLst>
          </p:cNvPr>
          <p:cNvSpPr txBox="1">
            <a:spLocks/>
          </p:cNvSpPr>
          <p:nvPr userDrawn="1"/>
        </p:nvSpPr>
        <p:spPr>
          <a:xfrm>
            <a:off x="10908574" y="6484620"/>
            <a:ext cx="383850" cy="373380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defRPr sz="1800" b="1" kern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TW" sz="1400" b="0" smtClean="0"/>
              <a:pPr/>
              <a:t>‹#›</a:t>
            </a:fld>
            <a:endParaRPr lang="en-TW" b="0" dirty="0"/>
          </a:p>
        </p:txBody>
      </p:sp>
      <p:sp>
        <p:nvSpPr>
          <p:cNvPr id="15" name="平行四边形 4">
            <a:extLst>
              <a:ext uri="{FF2B5EF4-FFF2-40B4-BE49-F238E27FC236}">
                <a16:creationId xmlns:a16="http://schemas.microsoft.com/office/drawing/2014/main" id="{73AB533F-F50F-CF47-8458-8A525E38F16A}"/>
              </a:ext>
            </a:extLst>
          </p:cNvPr>
          <p:cNvSpPr/>
          <p:nvPr userDrawn="1"/>
        </p:nvSpPr>
        <p:spPr>
          <a:xfrm>
            <a:off x="744124" y="279736"/>
            <a:ext cx="288310" cy="431801"/>
          </a:xfrm>
          <a:prstGeom prst="parallelogram">
            <a:avLst>
              <a:gd name="adj" fmla="val 5216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平行四边形 5">
            <a:extLst>
              <a:ext uri="{FF2B5EF4-FFF2-40B4-BE49-F238E27FC236}">
                <a16:creationId xmlns:a16="http://schemas.microsoft.com/office/drawing/2014/main" id="{7A38506B-EE1A-6F4F-B850-269097F75DB8}"/>
              </a:ext>
            </a:extLst>
          </p:cNvPr>
          <p:cNvSpPr/>
          <p:nvPr userDrawn="1"/>
        </p:nvSpPr>
        <p:spPr>
          <a:xfrm>
            <a:off x="551585" y="279736"/>
            <a:ext cx="288310" cy="431801"/>
          </a:xfrm>
          <a:prstGeom prst="parallelogram">
            <a:avLst>
              <a:gd name="adj" fmla="val 5216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7" name="平行四边形 6">
            <a:extLst>
              <a:ext uri="{FF2B5EF4-FFF2-40B4-BE49-F238E27FC236}">
                <a16:creationId xmlns:a16="http://schemas.microsoft.com/office/drawing/2014/main" id="{0CC262FD-DD0A-DB44-92EE-7A2F2AEFDB92}"/>
              </a:ext>
            </a:extLst>
          </p:cNvPr>
          <p:cNvSpPr/>
          <p:nvPr userDrawn="1"/>
        </p:nvSpPr>
        <p:spPr>
          <a:xfrm>
            <a:off x="341334" y="279735"/>
            <a:ext cx="288310" cy="431801"/>
          </a:xfrm>
          <a:prstGeom prst="parallelogram">
            <a:avLst>
              <a:gd name="adj" fmla="val 52161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8" name="平行四边形 7">
            <a:extLst>
              <a:ext uri="{FF2B5EF4-FFF2-40B4-BE49-F238E27FC236}">
                <a16:creationId xmlns:a16="http://schemas.microsoft.com/office/drawing/2014/main" id="{C3A4B90F-BEA8-C246-A22A-905C3336C709}"/>
              </a:ext>
            </a:extLst>
          </p:cNvPr>
          <p:cNvSpPr/>
          <p:nvPr userDrawn="1"/>
        </p:nvSpPr>
        <p:spPr>
          <a:xfrm>
            <a:off x="139170" y="279737"/>
            <a:ext cx="288310" cy="431801"/>
          </a:xfrm>
          <a:prstGeom prst="parallelogram">
            <a:avLst>
              <a:gd name="adj" fmla="val 52161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525056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9136" b="30494"/>
          <a:stretch/>
        </p:blipFill>
        <p:spPr>
          <a:xfrm>
            <a:off x="0" y="3403600"/>
            <a:ext cx="12192000" cy="3454400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0" y="3403600"/>
            <a:ext cx="12192000" cy="3454400"/>
          </a:xfrm>
          <a:prstGeom prst="rect">
            <a:avLst/>
          </a:prstGeom>
          <a:solidFill>
            <a:schemeClr val="tx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平行四边形 3"/>
          <p:cNvSpPr/>
          <p:nvPr userDrawn="1"/>
        </p:nvSpPr>
        <p:spPr>
          <a:xfrm>
            <a:off x="270932" y="736600"/>
            <a:ext cx="1456267" cy="2463800"/>
          </a:xfrm>
          <a:prstGeom prst="parallelogram">
            <a:avLst>
              <a:gd name="adj" fmla="val 7209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平行四边形 4"/>
          <p:cNvSpPr/>
          <p:nvPr userDrawn="1"/>
        </p:nvSpPr>
        <p:spPr>
          <a:xfrm>
            <a:off x="1303865" y="736600"/>
            <a:ext cx="1456267" cy="2463800"/>
          </a:xfrm>
          <a:prstGeom prst="parallelogram">
            <a:avLst>
              <a:gd name="adj" fmla="val 7209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平行四边形 5"/>
          <p:cNvSpPr/>
          <p:nvPr userDrawn="1"/>
        </p:nvSpPr>
        <p:spPr>
          <a:xfrm>
            <a:off x="2336799" y="736600"/>
            <a:ext cx="1456267" cy="2463800"/>
          </a:xfrm>
          <a:prstGeom prst="parallelogram">
            <a:avLst>
              <a:gd name="adj" fmla="val 7209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3558273" y="1435551"/>
            <a:ext cx="6587181" cy="9233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60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zh-CN" dirty="0"/>
              <a:t>Add Your Text</a:t>
            </a:r>
          </a:p>
        </p:txBody>
      </p:sp>
      <p:sp>
        <p:nvSpPr>
          <p:cNvPr id="15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3558273" y="2193971"/>
            <a:ext cx="7183521" cy="100642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6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點此處添加標題</a:t>
            </a:r>
          </a:p>
        </p:txBody>
      </p:sp>
    </p:spTree>
    <p:extLst>
      <p:ext uri="{BB962C8B-B14F-4D97-AF65-F5344CB8AC3E}">
        <p14:creationId xmlns:p14="http://schemas.microsoft.com/office/powerpoint/2010/main" val="30319722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395639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713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模板使用技巧</a:t>
            </a:r>
            <a:r>
              <a:rPr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 1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7B43CCB-1998-4484-B269-9ACB654ACB71}"/>
              </a:ext>
            </a:extLst>
          </p:cNvPr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一键调整模板颜色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F1532F4-AF97-400D-84E6-F00D2B3D35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A7E11C8-4335-45B0-A270-313A25ABC63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0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45615889-3ACE-4C91-970F-789D759EAC1E}"/>
              </a:ext>
            </a:extLst>
          </p:cNvPr>
          <p:cNvSpPr txBox="1"/>
          <p:nvPr userDrawn="1"/>
        </p:nvSpPr>
        <p:spPr>
          <a:xfrm>
            <a:off x="333477" y="6061002"/>
            <a:ext cx="31838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选择“设计”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“变体”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“颜色”；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D19D40D-978A-4E04-8450-F6DC61B85399}"/>
              </a:ext>
            </a:extLst>
          </p:cNvPr>
          <p:cNvSpPr txBox="1"/>
          <p:nvPr userDrawn="1"/>
        </p:nvSpPr>
        <p:spPr>
          <a:xfrm>
            <a:off x="6360651" y="6061002"/>
            <a:ext cx="45624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选择你喜欢的颜色搭配，模板一秒调整为你选颜色。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299860AF-0C43-4649-A586-85D19517B6F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005928" y="2609333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A6130A4D-8EC7-4AC1-B434-55DC6910286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787853" y="42571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310444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15053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4" r:id="rId3"/>
    <p:sldLayoutId id="2147483695" r:id="rId4"/>
    <p:sldLayoutId id="2147483688" r:id="rId5"/>
    <p:sldLayoutId id="2147483691" r:id="rId6"/>
    <p:sldLayoutId id="2147483692" r:id="rId7"/>
    <p:sldLayoutId id="2147483693" r:id="rId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63606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680" r:id="rId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7" Type="http://schemas.openxmlformats.org/officeDocument/2006/relationships/image" Target="../media/image22.e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6" Type="http://schemas.openxmlformats.org/officeDocument/2006/relationships/package" Target="../embeddings/Microsoft_PowerPoint_Presentation1.pptx"/><Relationship Id="rId5" Type="http://schemas.openxmlformats.org/officeDocument/2006/relationships/image" Target="../media/image21.emf"/><Relationship Id="rId4" Type="http://schemas.openxmlformats.org/officeDocument/2006/relationships/package" Target="../embeddings/Microsoft_PowerPoint_Presentation.pptx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3327400" y="1123404"/>
            <a:ext cx="5537200" cy="1685077"/>
          </a:xfrm>
        </p:spPr>
        <p:txBody>
          <a:bodyPr/>
          <a:lstStyle/>
          <a:p>
            <a:r>
              <a:rPr lang="en-US" altLang="zh-CN" sz="11500" dirty="0"/>
              <a:t>Day 20</a:t>
            </a:r>
            <a:endParaRPr lang="zh-CN" altLang="en-US" sz="11500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688622" y="3292990"/>
            <a:ext cx="10363200" cy="646331"/>
          </a:xfrm>
        </p:spPr>
        <p:txBody>
          <a:bodyPr/>
          <a:lstStyle/>
          <a:p>
            <a:r>
              <a:rPr lang="en-US" altLang="zh-CN" sz="4000" dirty="0" err="1"/>
              <a:t>XGBoost</a:t>
            </a:r>
            <a:r>
              <a:rPr lang="en-US" altLang="zh-CN" sz="4000" dirty="0"/>
              <a:t> </a:t>
            </a:r>
            <a:r>
              <a:rPr lang="en-US" altLang="zh-CN" sz="3600" dirty="0"/>
              <a:t>(</a:t>
            </a:r>
            <a:r>
              <a:rPr lang="zh-TW" altLang="en-US" sz="3600" dirty="0"/>
              <a:t>分類器</a:t>
            </a:r>
            <a:r>
              <a:rPr lang="en-US" altLang="zh-TW" sz="3600" dirty="0"/>
              <a:t>)</a:t>
            </a:r>
            <a:endParaRPr lang="zh-CN" altLang="en-US" sz="4000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[</a:t>
            </a:r>
            <a:r>
              <a:rPr lang="zh-CN" altLang="en-US" dirty="0"/>
              <a:t>全民瘋</a:t>
            </a:r>
            <a:r>
              <a:rPr lang="en-US" altLang="zh-CN" dirty="0"/>
              <a:t>AI</a:t>
            </a:r>
            <a:r>
              <a:rPr lang="zh-CN" altLang="en-US" dirty="0"/>
              <a:t>系列</a:t>
            </a:r>
            <a:r>
              <a:rPr lang="en-US" altLang="zh-CN" dirty="0"/>
              <a:t>]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D93387-2894-8E40-A516-E56D089810AC}"/>
              </a:ext>
            </a:extLst>
          </p:cNvPr>
          <p:cNvSpPr txBox="1"/>
          <p:nvPr/>
        </p:nvSpPr>
        <p:spPr>
          <a:xfrm>
            <a:off x="5953328" y="6653719"/>
            <a:ext cx="184731" cy="308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endParaRPr lang="en-TW" sz="12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01DE6FE-72BC-9B4B-934A-0C7F86DFEF4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93915" y="6407685"/>
            <a:ext cx="2804166" cy="341632"/>
          </a:xfrm>
        </p:spPr>
        <p:txBody>
          <a:bodyPr/>
          <a:lstStyle/>
          <a:p>
            <a:r>
              <a:rPr lang="zh-TW" altLang="en-US" dirty="0"/>
              <a:t>第</a:t>
            </a:r>
            <a:r>
              <a:rPr lang="en-US" altLang="zh-TW" dirty="0"/>
              <a:t>12</a:t>
            </a:r>
            <a:r>
              <a:rPr lang="zh-TW" altLang="en-US" dirty="0"/>
              <a:t>屆 </a:t>
            </a:r>
            <a:r>
              <a:rPr lang="en-US" altLang="zh-CN" dirty="0" err="1"/>
              <a:t>iT</a:t>
            </a:r>
            <a:r>
              <a:rPr lang="zh-TW" altLang="en-US" dirty="0"/>
              <a:t>邦幫忙 鐵人賽</a:t>
            </a:r>
          </a:p>
        </p:txBody>
      </p:sp>
    </p:spTree>
    <p:extLst>
      <p:ext uri="{BB962C8B-B14F-4D97-AF65-F5344CB8AC3E}">
        <p14:creationId xmlns:p14="http://schemas.microsoft.com/office/powerpoint/2010/main" val="3255312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356528" y="-2244295"/>
            <a:ext cx="11441772" cy="11441766"/>
          </a:xfrm>
          <a:prstGeom prst="ellipse">
            <a:avLst/>
          </a:prstGeom>
          <a:noFill/>
          <a:ln>
            <a:solidFill>
              <a:srgbClr val="D2A6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0" name="文本占位符 19"/>
          <p:cNvSpPr>
            <a:spLocks noGrp="1"/>
          </p:cNvSpPr>
          <p:nvPr>
            <p:ph type="body" sz="quarter" idx="11"/>
          </p:nvPr>
        </p:nvSpPr>
        <p:spPr>
          <a:xfrm>
            <a:off x="-648511" y="1123404"/>
            <a:ext cx="13489022" cy="2391424"/>
          </a:xfrm>
        </p:spPr>
        <p:txBody>
          <a:bodyPr/>
          <a:lstStyle/>
          <a:p>
            <a:r>
              <a:rPr lang="en-US" altLang="zh-CN" dirty="0"/>
              <a:t>Thanks</a:t>
            </a:r>
          </a:p>
        </p:txBody>
      </p:sp>
      <p:sp>
        <p:nvSpPr>
          <p:cNvPr id="22" name="文本占位符 21"/>
          <p:cNvSpPr>
            <a:spLocks noGrp="1"/>
          </p:cNvSpPr>
          <p:nvPr>
            <p:ph type="body" sz="quarter" idx="13"/>
          </p:nvPr>
        </p:nvSpPr>
        <p:spPr>
          <a:xfrm>
            <a:off x="3353733" y="3361134"/>
            <a:ext cx="5537200" cy="341632"/>
          </a:xfrm>
        </p:spPr>
        <p:txBody>
          <a:bodyPr/>
          <a:lstStyle/>
          <a:p>
            <a:r>
              <a:rPr lang="en-US" altLang="zh-CN" dirty="0"/>
              <a:t>PRESENTED BY 10</a:t>
            </a:r>
            <a:r>
              <a:rPr lang="zh-CN" altLang="en-US" dirty="0"/>
              <a:t>程式中</a:t>
            </a:r>
            <a:endParaRPr lang="en-US" altLang="zh-C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CF1557-E3DC-294B-A1BA-EC12F9FE000D}"/>
              </a:ext>
            </a:extLst>
          </p:cNvPr>
          <p:cNvSpPr txBox="1">
            <a:spLocks/>
          </p:cNvSpPr>
          <p:nvPr/>
        </p:nvSpPr>
        <p:spPr>
          <a:xfrm>
            <a:off x="4693915" y="6407685"/>
            <a:ext cx="2804166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/>
              <a:t>第</a:t>
            </a:r>
            <a:r>
              <a:rPr lang="en-US" altLang="zh-TW"/>
              <a:t>12</a:t>
            </a:r>
            <a:r>
              <a:rPr lang="zh-TW" altLang="en-US"/>
              <a:t>屆 </a:t>
            </a:r>
            <a:r>
              <a:rPr lang="en-US" altLang="zh-CN"/>
              <a:t>iT</a:t>
            </a:r>
            <a:r>
              <a:rPr lang="zh-TW" altLang="en-US"/>
              <a:t>邦幫忙 鐵人賽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35930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1">
            <a:extLst>
              <a:ext uri="{FF2B5EF4-FFF2-40B4-BE49-F238E27FC236}">
                <a16:creationId xmlns:a16="http://schemas.microsoft.com/office/drawing/2014/main" id="{D6CF89FF-F77F-B543-8A51-F249B938B0E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53896" y="409679"/>
            <a:ext cx="5537200" cy="590931"/>
          </a:xfrm>
        </p:spPr>
        <p:txBody>
          <a:bodyPr/>
          <a:lstStyle/>
          <a:p>
            <a:r>
              <a:rPr lang="en-TW" dirty="0"/>
              <a:t>Day 20 學習目標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5F626F8A-9496-AB41-A8BD-77F45D166C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10121" y="1537003"/>
            <a:ext cx="1231900" cy="840230"/>
          </a:xfrm>
        </p:spPr>
        <p:txBody>
          <a:bodyPr/>
          <a:lstStyle/>
          <a:p>
            <a:r>
              <a:rPr lang="en-TW" dirty="0"/>
              <a:t>01</a:t>
            </a:r>
          </a:p>
        </p:txBody>
      </p: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8C959698-FB9A-554F-AF35-827328C241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416990" y="1670347"/>
            <a:ext cx="3556000" cy="341632"/>
          </a:xfrm>
        </p:spPr>
        <p:txBody>
          <a:bodyPr/>
          <a:lstStyle/>
          <a:p>
            <a:r>
              <a:rPr lang="en-US" altLang="zh-TW" sz="1800" dirty="0" err="1"/>
              <a:t>XGBoost</a:t>
            </a:r>
            <a:r>
              <a:rPr lang="en-US" altLang="zh-TW" sz="1800" dirty="0"/>
              <a:t> </a:t>
            </a:r>
            <a:r>
              <a:rPr lang="zh-TW" altLang="en-US" sz="1800" dirty="0"/>
              <a:t>介紹</a:t>
            </a:r>
            <a:endParaRPr lang="en-TW" sz="1800" dirty="0"/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156ED4DB-6EBA-3648-A432-F00A0B5FDE2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16989" y="1967576"/>
            <a:ext cx="4474107" cy="290657"/>
          </a:xfrm>
        </p:spPr>
        <p:txBody>
          <a:bodyPr/>
          <a:lstStyle/>
          <a:p>
            <a:r>
              <a:rPr lang="en-US" altLang="zh-TW" sz="1100" dirty="0" err="1"/>
              <a:t>XGBoost</a:t>
            </a:r>
            <a:r>
              <a:rPr lang="en-US" altLang="zh-TW" sz="1100" dirty="0"/>
              <a:t> </a:t>
            </a:r>
            <a:r>
              <a:rPr lang="zh-TW" altLang="en-US" sz="1100" dirty="0"/>
              <a:t>是什麼？為什麼它那麼強大？</a:t>
            </a:r>
          </a:p>
        </p:txBody>
      </p:sp>
      <p:sp>
        <p:nvSpPr>
          <p:cNvPr id="33" name="Text Placeholder 5">
            <a:extLst>
              <a:ext uri="{FF2B5EF4-FFF2-40B4-BE49-F238E27FC236}">
                <a16:creationId xmlns:a16="http://schemas.microsoft.com/office/drawing/2014/main" id="{A40C6D45-A943-1E40-BACC-1C39F15C80F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10121" y="2800940"/>
            <a:ext cx="1231900" cy="840230"/>
          </a:xfrm>
        </p:spPr>
        <p:txBody>
          <a:bodyPr/>
          <a:lstStyle/>
          <a:p>
            <a:r>
              <a:rPr lang="en-TW" dirty="0"/>
              <a:t>02</a:t>
            </a:r>
          </a:p>
        </p:txBody>
      </p:sp>
      <p:sp>
        <p:nvSpPr>
          <p:cNvPr id="34" name="Text Placeholder 7">
            <a:extLst>
              <a:ext uri="{FF2B5EF4-FFF2-40B4-BE49-F238E27FC236}">
                <a16:creationId xmlns:a16="http://schemas.microsoft.com/office/drawing/2014/main" id="{3F2355EA-5D2A-034A-B2B5-BC803C68FAD9}"/>
              </a:ext>
            </a:extLst>
          </p:cNvPr>
          <p:cNvSpPr txBox="1">
            <a:spLocks/>
          </p:cNvSpPr>
          <p:nvPr/>
        </p:nvSpPr>
        <p:spPr>
          <a:xfrm>
            <a:off x="1416990" y="2953099"/>
            <a:ext cx="3556000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Bagging vs. Boosting</a:t>
            </a:r>
          </a:p>
        </p:txBody>
      </p:sp>
      <p:sp>
        <p:nvSpPr>
          <p:cNvPr id="35" name="Text Placeholder 8">
            <a:extLst>
              <a:ext uri="{FF2B5EF4-FFF2-40B4-BE49-F238E27FC236}">
                <a16:creationId xmlns:a16="http://schemas.microsoft.com/office/drawing/2014/main" id="{5E941CEB-12BD-3E45-8352-5A518407A70A}"/>
              </a:ext>
            </a:extLst>
          </p:cNvPr>
          <p:cNvSpPr txBox="1">
            <a:spLocks/>
          </p:cNvSpPr>
          <p:nvPr/>
        </p:nvSpPr>
        <p:spPr>
          <a:xfrm>
            <a:off x="1416989" y="3250328"/>
            <a:ext cx="4474107" cy="29065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1100" dirty="0"/>
              <a:t>比較兩種集成式學習架構差異</a:t>
            </a:r>
          </a:p>
        </p:txBody>
      </p:sp>
      <p:sp>
        <p:nvSpPr>
          <p:cNvPr id="36" name="Text Placeholder 5">
            <a:extLst>
              <a:ext uri="{FF2B5EF4-FFF2-40B4-BE49-F238E27FC236}">
                <a16:creationId xmlns:a16="http://schemas.microsoft.com/office/drawing/2014/main" id="{5B534CBD-AF00-164E-B9CC-9E485940F664}"/>
              </a:ext>
            </a:extLst>
          </p:cNvPr>
          <p:cNvSpPr txBox="1">
            <a:spLocks/>
          </p:cNvSpPr>
          <p:nvPr/>
        </p:nvSpPr>
        <p:spPr>
          <a:xfrm>
            <a:off x="310121" y="4112965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TW" dirty="0"/>
              <a:t>0</a:t>
            </a:r>
            <a:r>
              <a:rPr lang="en-US" dirty="0"/>
              <a:t>3</a:t>
            </a:r>
            <a:endParaRPr lang="en-TW" dirty="0"/>
          </a:p>
        </p:txBody>
      </p:sp>
      <p:sp>
        <p:nvSpPr>
          <p:cNvPr id="37" name="Text Placeholder 7">
            <a:extLst>
              <a:ext uri="{FF2B5EF4-FFF2-40B4-BE49-F238E27FC236}">
                <a16:creationId xmlns:a16="http://schemas.microsoft.com/office/drawing/2014/main" id="{6741D5D7-62D6-E346-9A6D-6D1FB8182679}"/>
              </a:ext>
            </a:extLst>
          </p:cNvPr>
          <p:cNvSpPr txBox="1">
            <a:spLocks/>
          </p:cNvSpPr>
          <p:nvPr/>
        </p:nvSpPr>
        <p:spPr>
          <a:xfrm>
            <a:off x="1416990" y="4265124"/>
            <a:ext cx="3556000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TW" sz="1800" dirty="0"/>
              <a:t>實作 XGBoost</a:t>
            </a:r>
            <a:r>
              <a:rPr lang="en-US" altLang="zh-TW" sz="1800" dirty="0"/>
              <a:t> </a:t>
            </a:r>
            <a:r>
              <a:rPr lang="en-TW" sz="1800" dirty="0"/>
              <a:t>分類器</a:t>
            </a:r>
          </a:p>
        </p:txBody>
      </p:sp>
      <p:sp>
        <p:nvSpPr>
          <p:cNvPr id="38" name="Text Placeholder 8">
            <a:extLst>
              <a:ext uri="{FF2B5EF4-FFF2-40B4-BE49-F238E27FC236}">
                <a16:creationId xmlns:a16="http://schemas.microsoft.com/office/drawing/2014/main" id="{0C98B5C0-8979-954C-B316-1AAAAFE329E6}"/>
              </a:ext>
            </a:extLst>
          </p:cNvPr>
          <p:cNvSpPr txBox="1">
            <a:spLocks/>
          </p:cNvSpPr>
          <p:nvPr/>
        </p:nvSpPr>
        <p:spPr>
          <a:xfrm>
            <a:off x="1416989" y="4562353"/>
            <a:ext cx="4474107" cy="29065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1100" dirty="0"/>
              <a:t>比較 </a:t>
            </a:r>
            <a:r>
              <a:rPr lang="en-US" altLang="zh-TW" sz="1100" dirty="0"/>
              <a:t>Bagging</a:t>
            </a:r>
            <a:r>
              <a:rPr lang="zh-TW" altLang="en-US" sz="1100" dirty="0"/>
              <a:t> 與 </a:t>
            </a:r>
            <a:r>
              <a:rPr lang="en-US" altLang="zh-TW" sz="1100" dirty="0"/>
              <a:t>Boosting</a:t>
            </a:r>
            <a:r>
              <a:rPr lang="zh-TW" altLang="en-US" sz="1100" dirty="0"/>
              <a:t> 兩者差別</a:t>
            </a:r>
          </a:p>
        </p:txBody>
      </p:sp>
    </p:spTree>
    <p:extLst>
      <p:ext uri="{BB962C8B-B14F-4D97-AF65-F5344CB8AC3E}">
        <p14:creationId xmlns:p14="http://schemas.microsoft.com/office/powerpoint/2010/main" val="25066190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FD93387-2894-8E40-A516-E56D089810AC}"/>
              </a:ext>
            </a:extLst>
          </p:cNvPr>
          <p:cNvSpPr txBox="1"/>
          <p:nvPr/>
        </p:nvSpPr>
        <p:spPr>
          <a:xfrm>
            <a:off x="5953328" y="6653719"/>
            <a:ext cx="184731" cy="308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endParaRPr lang="en-TW" sz="12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01DE6FE-72BC-9B4B-934A-0C7F86DFEF4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93915" y="6407685"/>
            <a:ext cx="2804166" cy="341632"/>
          </a:xfrm>
        </p:spPr>
        <p:txBody>
          <a:bodyPr/>
          <a:lstStyle/>
          <a:p>
            <a:r>
              <a:rPr lang="zh-TW" altLang="en-US" dirty="0"/>
              <a:t>第</a:t>
            </a:r>
            <a:r>
              <a:rPr lang="en-US" altLang="zh-TW" dirty="0"/>
              <a:t>12</a:t>
            </a:r>
            <a:r>
              <a:rPr lang="zh-TW" altLang="en-US" dirty="0"/>
              <a:t>屆 </a:t>
            </a:r>
            <a:r>
              <a:rPr lang="en-US" altLang="zh-CN" dirty="0" err="1"/>
              <a:t>iT</a:t>
            </a:r>
            <a:r>
              <a:rPr lang="zh-TW" altLang="en-US" dirty="0"/>
              <a:t>邦幫忙 鐵人賽</a:t>
            </a:r>
          </a:p>
        </p:txBody>
      </p:sp>
      <p:sp>
        <p:nvSpPr>
          <p:cNvPr id="13" name="文本占位符 3">
            <a:extLst>
              <a:ext uri="{FF2B5EF4-FFF2-40B4-BE49-F238E27FC236}">
                <a16:creationId xmlns:a16="http://schemas.microsoft.com/office/drawing/2014/main" id="{D3852F45-A346-7E41-9A25-F8DA0D65E93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87100" y="2140535"/>
            <a:ext cx="3501918" cy="1006429"/>
          </a:xfrm>
        </p:spPr>
        <p:txBody>
          <a:bodyPr/>
          <a:lstStyle/>
          <a:p>
            <a:pPr lvl="0"/>
            <a:r>
              <a:rPr lang="en-US" altLang="zh-CN" sz="6600" kern="0" dirty="0"/>
              <a:t>Part 1</a:t>
            </a:r>
            <a:endParaRPr lang="zh-CN" altLang="en-US" sz="6600" kern="0" dirty="0"/>
          </a:p>
        </p:txBody>
      </p:sp>
      <p:sp>
        <p:nvSpPr>
          <p:cNvPr id="14" name="文本占位符 4">
            <a:extLst>
              <a:ext uri="{FF2B5EF4-FFF2-40B4-BE49-F238E27FC236}">
                <a16:creationId xmlns:a16="http://schemas.microsoft.com/office/drawing/2014/main" id="{03617857-825B-284B-8A39-F628E48CC0C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280328" y="3276408"/>
            <a:ext cx="5537200" cy="1217769"/>
          </a:xfrm>
        </p:spPr>
        <p:txBody>
          <a:bodyPr/>
          <a:lstStyle/>
          <a:p>
            <a:r>
              <a:rPr lang="en-US" altLang="zh-CN" sz="4000" dirty="0" err="1"/>
              <a:t>XGBoost</a:t>
            </a:r>
            <a:r>
              <a:rPr lang="en-US" altLang="zh-CN" sz="4000" dirty="0"/>
              <a:t> </a:t>
            </a:r>
            <a:r>
              <a:rPr lang="en-US" altLang="zh-CN" sz="3600" dirty="0"/>
              <a:t>(</a:t>
            </a:r>
            <a:r>
              <a:rPr lang="zh-TW" altLang="en-US" sz="3600" dirty="0"/>
              <a:t>分類器</a:t>
            </a:r>
            <a:r>
              <a:rPr lang="en-US" altLang="zh-TW" sz="3600" dirty="0"/>
              <a:t>)</a:t>
            </a:r>
            <a:endParaRPr lang="zh-CN" altLang="en-US" sz="4000" dirty="0"/>
          </a:p>
          <a:p>
            <a:r>
              <a:rPr lang="zh-CN" altLang="en-US" sz="3200" kern="0" dirty="0"/>
              <a:t>觀念講解</a:t>
            </a:r>
          </a:p>
        </p:txBody>
      </p:sp>
    </p:spTree>
    <p:extLst>
      <p:ext uri="{BB962C8B-B14F-4D97-AF65-F5344CB8AC3E}">
        <p14:creationId xmlns:p14="http://schemas.microsoft.com/office/powerpoint/2010/main" val="1748637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1CBD6C3-2B96-DB46-984E-0DB0CC351BD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/>
              <a:t>XGBoost</a:t>
            </a:r>
            <a:endParaRPr lang="en-TW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422AB1F-E201-CC4D-9733-9BA14800B56B}"/>
              </a:ext>
            </a:extLst>
          </p:cNvPr>
          <p:cNvSpPr/>
          <p:nvPr/>
        </p:nvSpPr>
        <p:spPr>
          <a:xfrm>
            <a:off x="749034" y="1247293"/>
            <a:ext cx="999211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kern="0" dirty="0" err="1">
                <a:solidFill>
                  <a:srgbClr val="595959"/>
                </a:solidFill>
                <a:cs typeface="Arial"/>
                <a:sym typeface="Arial"/>
              </a:rPr>
              <a:t>XGBoost</a:t>
            </a:r>
            <a:r>
              <a:rPr lang="en-US" altLang="zh-TW" kern="0" dirty="0">
                <a:solidFill>
                  <a:srgbClr val="595959"/>
                </a:solidFill>
                <a:cs typeface="Arial"/>
                <a:sym typeface="Arial"/>
              </a:rPr>
              <a:t> </a:t>
            </a:r>
            <a:r>
              <a:rPr lang="zh-TW" altLang="en-US" kern="0" dirty="0">
                <a:solidFill>
                  <a:srgbClr val="595959"/>
                </a:solidFill>
                <a:cs typeface="Arial"/>
                <a:sym typeface="Arial"/>
              </a:rPr>
              <a:t>是由華盛頓大學博士班學生陳天奇所開發，是目前 </a:t>
            </a:r>
            <a:r>
              <a:rPr lang="en-US" altLang="zh-TW" kern="0" dirty="0">
                <a:solidFill>
                  <a:srgbClr val="595959"/>
                </a:solidFill>
                <a:cs typeface="Arial"/>
                <a:sym typeface="Arial"/>
              </a:rPr>
              <a:t>Kaggle </a:t>
            </a:r>
            <a:r>
              <a:rPr lang="zh-TW" altLang="en-US" kern="0" dirty="0">
                <a:solidFill>
                  <a:srgbClr val="595959"/>
                </a:solidFill>
                <a:cs typeface="Arial"/>
                <a:sym typeface="Arial"/>
              </a:rPr>
              <a:t>競賽中最常見到的算法。</a:t>
            </a:r>
            <a:endParaRPr lang="en-US" kern="0" dirty="0">
              <a:solidFill>
                <a:srgbClr val="595959"/>
              </a:solidFill>
              <a:cs typeface="Arial"/>
            </a:endParaRPr>
          </a:p>
        </p:txBody>
      </p:sp>
      <p:pic>
        <p:nvPicPr>
          <p:cNvPr id="3074" name="Picture 2" descr="XGBoost Algorithm: Long May She Reign! | by Vishal Morde | Towards Data  Science">
            <a:extLst>
              <a:ext uri="{FF2B5EF4-FFF2-40B4-BE49-F238E27FC236}">
                <a16:creationId xmlns:a16="http://schemas.microsoft.com/office/drawing/2014/main" id="{41578E2B-A29A-D440-B03D-66F0B27252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4580" y="2027585"/>
            <a:ext cx="6621611" cy="3724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795F3FD-F92F-6F48-9BF5-898B54D03B32}"/>
              </a:ext>
            </a:extLst>
          </p:cNvPr>
          <p:cNvSpPr/>
          <p:nvPr/>
        </p:nvSpPr>
        <p:spPr>
          <a:xfrm>
            <a:off x="5015382" y="5752241"/>
            <a:ext cx="209865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solidFill>
                  <a:schemeClr val="bg1">
                    <a:lumMod val="50000"/>
                  </a:schemeClr>
                </a:solidFill>
              </a:rPr>
              <a:t>Image from: t</a:t>
            </a:r>
            <a:r>
              <a:rPr lang="en-TW" sz="1000" dirty="0">
                <a:solidFill>
                  <a:schemeClr val="bg1">
                    <a:lumMod val="50000"/>
                  </a:schemeClr>
                </a:solidFill>
              </a:rPr>
              <a:t>owards data science</a:t>
            </a:r>
          </a:p>
        </p:txBody>
      </p:sp>
    </p:spTree>
    <p:extLst>
      <p:ext uri="{BB962C8B-B14F-4D97-AF65-F5344CB8AC3E}">
        <p14:creationId xmlns:p14="http://schemas.microsoft.com/office/powerpoint/2010/main" val="26055916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5590E34-BB27-7945-A624-9FD6F24CE09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92875" y="245402"/>
            <a:ext cx="9315782" cy="590931"/>
          </a:xfrm>
        </p:spPr>
        <p:txBody>
          <a:bodyPr/>
          <a:lstStyle/>
          <a:p>
            <a:r>
              <a:rPr lang="en-US" altLang="zh-TW" kern="0" dirty="0" err="1">
                <a:cs typeface="Arial"/>
              </a:rPr>
              <a:t>XGBoost</a:t>
            </a:r>
            <a:endParaRPr lang="en-US" altLang="zh-TW" kern="0" dirty="0">
              <a:cs typeface="Arial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7382954-E0DF-2F47-BC01-66F97C9DCCBA}"/>
              </a:ext>
            </a:extLst>
          </p:cNvPr>
          <p:cNvSpPr/>
          <p:nvPr/>
        </p:nvSpPr>
        <p:spPr>
          <a:xfrm>
            <a:off x="510705" y="995070"/>
            <a:ext cx="6152853" cy="29494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kern="0" dirty="0" err="1">
                <a:solidFill>
                  <a:srgbClr val="595959"/>
                </a:solidFill>
                <a:cs typeface="Arial"/>
              </a:rPr>
              <a:t>XGBoost</a:t>
            </a:r>
            <a:r>
              <a:rPr lang="en-US" altLang="zh-TW" kern="0" dirty="0">
                <a:solidFill>
                  <a:srgbClr val="595959"/>
                </a:solidFill>
                <a:cs typeface="Arial"/>
              </a:rPr>
              <a:t> </a:t>
            </a:r>
            <a:r>
              <a:rPr lang="zh-TW" altLang="en-US" kern="0" dirty="0">
                <a:solidFill>
                  <a:srgbClr val="595959"/>
                </a:solidFill>
                <a:cs typeface="Arial"/>
              </a:rPr>
              <a:t>全名為</a:t>
            </a:r>
            <a:r>
              <a:rPr lang="en-US" altLang="zh-TW" kern="0" dirty="0" err="1">
                <a:solidFill>
                  <a:srgbClr val="595959"/>
                </a:solidFill>
                <a:cs typeface="Arial"/>
              </a:rPr>
              <a:t>eXtreme</a:t>
            </a:r>
            <a:r>
              <a:rPr lang="en-US" altLang="zh-TW" kern="0" dirty="0">
                <a:solidFill>
                  <a:srgbClr val="595959"/>
                </a:solidFill>
                <a:cs typeface="Arial"/>
              </a:rPr>
              <a:t> Gradient Boosting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kern="0" dirty="0">
                <a:solidFill>
                  <a:srgbClr val="595959"/>
                </a:solidFill>
                <a:cs typeface="Arial"/>
              </a:rPr>
              <a:t>以 </a:t>
            </a:r>
            <a:r>
              <a:rPr lang="en-US" altLang="zh-TW" kern="0" dirty="0">
                <a:solidFill>
                  <a:srgbClr val="595959"/>
                </a:solidFill>
                <a:cs typeface="Arial"/>
              </a:rPr>
              <a:t>Gradient Boosting </a:t>
            </a:r>
            <a:r>
              <a:rPr lang="zh-TW" altLang="en-US" kern="0" dirty="0">
                <a:solidFill>
                  <a:srgbClr val="595959"/>
                </a:solidFill>
                <a:cs typeface="Arial"/>
              </a:rPr>
              <a:t>為基礎下去實作</a:t>
            </a:r>
            <a:endParaRPr lang="en-US" altLang="zh-TW" kern="0" dirty="0">
              <a:solidFill>
                <a:srgbClr val="595959"/>
              </a:solidFill>
              <a:cs typeface="Arial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kern="0" dirty="0">
                <a:solidFill>
                  <a:srgbClr val="595959"/>
                </a:solidFill>
                <a:cs typeface="Arial"/>
              </a:rPr>
              <a:t>每一棵樹是互相關聯的</a:t>
            </a:r>
            <a:endParaRPr lang="en-US" altLang="zh-TW" kern="0" dirty="0">
              <a:solidFill>
                <a:srgbClr val="595959"/>
              </a:solidFill>
              <a:cs typeface="Arial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kern="0" dirty="0">
                <a:solidFill>
                  <a:srgbClr val="595959"/>
                </a:solidFill>
                <a:cs typeface="Arial"/>
              </a:rPr>
              <a:t>和隨機森林一樣採用特徵隨機採樣的技巧</a:t>
            </a:r>
            <a:endParaRPr lang="en-US" altLang="zh-TW" kern="0" dirty="0">
              <a:solidFill>
                <a:srgbClr val="595959"/>
              </a:solidFill>
              <a:cs typeface="Arial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kern="0" dirty="0">
                <a:solidFill>
                  <a:srgbClr val="595959"/>
                </a:solidFill>
                <a:cs typeface="Arial"/>
              </a:rPr>
              <a:t>是 </a:t>
            </a:r>
            <a:r>
              <a:rPr lang="en-US" altLang="zh-TW" kern="0" dirty="0">
                <a:solidFill>
                  <a:srgbClr val="595959"/>
                </a:solidFill>
                <a:cs typeface="Arial"/>
              </a:rPr>
              <a:t>Ensemble learning </a:t>
            </a:r>
            <a:r>
              <a:rPr lang="zh-TW" altLang="en-US" kern="0" dirty="0">
                <a:solidFill>
                  <a:srgbClr val="595959"/>
                </a:solidFill>
                <a:cs typeface="Arial"/>
              </a:rPr>
              <a:t> 中的 </a:t>
            </a:r>
            <a:r>
              <a:rPr lang="en-US" altLang="zh-TW" kern="0" dirty="0">
                <a:solidFill>
                  <a:srgbClr val="595959"/>
                </a:solidFill>
                <a:cs typeface="Arial"/>
              </a:rPr>
              <a:t>Boosting</a:t>
            </a:r>
            <a:r>
              <a:rPr lang="zh-TW" altLang="en-US" kern="0" dirty="0">
                <a:solidFill>
                  <a:srgbClr val="595959"/>
                </a:solidFill>
                <a:cs typeface="Arial"/>
              </a:rPr>
              <a:t> 的實例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TW" altLang="en-US" kern="0" dirty="0">
              <a:solidFill>
                <a:srgbClr val="595959"/>
              </a:solidFill>
              <a:cs typeface="Arial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TW" kern="0" dirty="0">
              <a:solidFill>
                <a:srgbClr val="595959"/>
              </a:solidFill>
              <a:cs typeface="Ari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A3C5E22-206C-3C46-B1EA-9EE26EBD54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4954" y="3424163"/>
            <a:ext cx="3290824" cy="21705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9A9ADCA-309A-EF48-8B83-22F9BD2A9E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0072" y="3398211"/>
            <a:ext cx="3290824" cy="213553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B7DDAA3-4486-B548-83E6-76250998EF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559" y="3410402"/>
            <a:ext cx="3300373" cy="2135536"/>
          </a:xfrm>
          <a:prstGeom prst="rect">
            <a:avLst/>
          </a:prstGeom>
        </p:spPr>
      </p:pic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ABF2217B-AF5C-584A-ACFA-9BCBA972A660}"/>
              </a:ext>
            </a:extLst>
          </p:cNvPr>
          <p:cNvSpPr/>
          <p:nvPr/>
        </p:nvSpPr>
        <p:spPr>
          <a:xfrm>
            <a:off x="1753817" y="5686146"/>
            <a:ext cx="1133856" cy="353568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en-US" sz="1200" b="1" kern="0" dirty="0" err="1">
                <a:solidFill>
                  <a:schemeClr val="bg1"/>
                </a:solidFill>
                <a:cs typeface="Arial"/>
              </a:rPr>
              <a:t>決策樹</a:t>
            </a:r>
            <a:endParaRPr lang="en-TW" sz="1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DB51EBF5-D0DF-4A48-A5CC-BF43F631217D}"/>
              </a:ext>
            </a:extLst>
          </p:cNvPr>
          <p:cNvSpPr/>
          <p:nvPr/>
        </p:nvSpPr>
        <p:spPr>
          <a:xfrm>
            <a:off x="5149288" y="5703012"/>
            <a:ext cx="2421944" cy="353568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en-TW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Boosting with 5 </a:t>
            </a:r>
            <a:r>
              <a:rPr 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estimators</a:t>
            </a:r>
            <a:endParaRPr lang="en-TW" sz="1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599CF762-FFE4-E849-AFDE-798CB8F164C3}"/>
              </a:ext>
            </a:extLst>
          </p:cNvPr>
          <p:cNvSpPr/>
          <p:nvPr/>
        </p:nvSpPr>
        <p:spPr>
          <a:xfrm>
            <a:off x="8982048" y="5703012"/>
            <a:ext cx="2515008" cy="353568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en-TW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Boosting with 100 </a:t>
            </a:r>
            <a:r>
              <a:rPr 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estimators</a:t>
            </a:r>
            <a:endParaRPr lang="en-TW" sz="1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066899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E5B902C-07ED-BB46-A529-5D1AD511073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92875" y="245402"/>
            <a:ext cx="9315782" cy="590931"/>
          </a:xfrm>
        </p:spPr>
        <p:txBody>
          <a:bodyPr/>
          <a:lstStyle/>
          <a:p>
            <a:r>
              <a:rPr lang="en-US" dirty="0"/>
              <a:t>Bagging vs. Boosting</a:t>
            </a:r>
            <a:endParaRPr lang="en-US" b="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5CE068F-061F-A140-A667-EB4FF8946264}"/>
              </a:ext>
            </a:extLst>
          </p:cNvPr>
          <p:cNvSpPr/>
          <p:nvPr/>
        </p:nvSpPr>
        <p:spPr>
          <a:xfrm>
            <a:off x="682752" y="1272647"/>
            <a:ext cx="8375904" cy="9607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kern="0" dirty="0">
                <a:solidFill>
                  <a:srgbClr val="595959"/>
                </a:solidFill>
                <a:cs typeface="Arial"/>
              </a:rPr>
              <a:t>Bagging</a:t>
            </a:r>
            <a:r>
              <a:rPr lang="en-US" sz="2000" kern="0" dirty="0">
                <a:solidFill>
                  <a:srgbClr val="595959"/>
                </a:solidFill>
                <a:cs typeface="Arial"/>
              </a:rPr>
              <a:t> </a:t>
            </a:r>
            <a:r>
              <a:rPr lang="zh-TW" altLang="en-US" sz="2000" kern="0" dirty="0">
                <a:solidFill>
                  <a:srgbClr val="595959"/>
                </a:solidFill>
                <a:cs typeface="Arial"/>
              </a:rPr>
              <a:t>透過抽樣的方式生成樹，每棵樹彼此獨立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kern="0" dirty="0">
                <a:solidFill>
                  <a:srgbClr val="595959"/>
                </a:solidFill>
                <a:cs typeface="Arial"/>
              </a:rPr>
              <a:t>Boosting</a:t>
            </a:r>
            <a:r>
              <a:rPr lang="en-US" sz="2000" kern="0" dirty="0">
                <a:solidFill>
                  <a:srgbClr val="595959"/>
                </a:solidFill>
                <a:cs typeface="Arial"/>
              </a:rPr>
              <a:t> </a:t>
            </a:r>
            <a:r>
              <a:rPr lang="zh-TW" altLang="en-US" sz="2000" kern="0" dirty="0">
                <a:solidFill>
                  <a:srgbClr val="595959"/>
                </a:solidFill>
                <a:cs typeface="Arial"/>
              </a:rPr>
              <a:t>透過序列的方式生成樹，後面生成的樹會與前一棵樹相關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1FDAE8E4-CC43-1A4B-8265-6C05C7E9897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35916153"/>
              </p:ext>
            </p:extLst>
          </p:nvPr>
        </p:nvGraphicFramePr>
        <p:xfrm>
          <a:off x="992875" y="2669673"/>
          <a:ext cx="4430164" cy="25029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9" showAsIcon="1" r:id="rId4" imgW="6096000" imgH="3429000" progId="PowerPoint.Show.12">
                  <p:embed/>
                </p:oleObj>
              </mc:Choice>
              <mc:Fallback>
                <p:oleObj showAsIcon="1" r:id="rId4" imgW="6096000" imgH="3429000" progId="PowerPoint.Show.12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B96FFCC4-92FD-0244-A336-0CB66F1EF17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2875" y="2669673"/>
                        <a:ext cx="4430164" cy="250291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4915745C-17E8-9D49-900C-E7614A9F885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37943072"/>
              </p:ext>
            </p:extLst>
          </p:nvPr>
        </p:nvGraphicFramePr>
        <p:xfrm>
          <a:off x="6422785" y="2960766"/>
          <a:ext cx="4513180" cy="21889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0" showAsIcon="1" r:id="rId6" imgW="6096000" imgH="3429000" progId="PowerPoint.Show.12">
                  <p:embed/>
                </p:oleObj>
              </mc:Choice>
              <mc:Fallback>
                <p:oleObj showAsIcon="1" r:id="rId6" imgW="6096000" imgH="3429000" progId="PowerPoint.Show.12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1A9FF32D-667A-F549-9CB8-794C398FCD6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t="7928" b="6088"/>
                      <a:stretch>
                        <a:fillRect/>
                      </a:stretch>
                    </p:blipFill>
                    <p:spPr bwMode="auto">
                      <a:xfrm>
                        <a:off x="6422785" y="2960766"/>
                        <a:ext cx="4513180" cy="218895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BC711D3-0906-8940-BEB8-22DECD7A09B1}"/>
              </a:ext>
            </a:extLst>
          </p:cNvPr>
          <p:cNvSpPr/>
          <p:nvPr/>
        </p:nvSpPr>
        <p:spPr>
          <a:xfrm>
            <a:off x="2499360" y="5462016"/>
            <a:ext cx="1133856" cy="353568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en-US" sz="1200" b="1" kern="0" dirty="0">
                <a:solidFill>
                  <a:schemeClr val="bg1"/>
                </a:solidFill>
                <a:cs typeface="Arial"/>
              </a:rPr>
              <a:t>Bagging</a:t>
            </a:r>
            <a:endParaRPr lang="en-TW" sz="1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180229C-45FE-C34B-AF2C-3D168E0E7008}"/>
              </a:ext>
            </a:extLst>
          </p:cNvPr>
          <p:cNvSpPr/>
          <p:nvPr/>
        </p:nvSpPr>
        <p:spPr>
          <a:xfrm>
            <a:off x="8247888" y="5462016"/>
            <a:ext cx="1133856" cy="353568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en-US" sz="1200" b="1" kern="0" dirty="0">
                <a:solidFill>
                  <a:schemeClr val="bg1"/>
                </a:solidFill>
                <a:cs typeface="Arial"/>
              </a:rPr>
              <a:t>Boosting</a:t>
            </a:r>
            <a:endParaRPr lang="en-TW" sz="1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575653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>
          <a:xfrm>
            <a:off x="4434171" y="4468098"/>
            <a:ext cx="3501918" cy="1006429"/>
          </a:xfrm>
        </p:spPr>
        <p:txBody>
          <a:bodyPr/>
          <a:lstStyle/>
          <a:p>
            <a:pPr lvl="0"/>
            <a:r>
              <a:rPr lang="en-US" altLang="zh-CN" sz="6600" kern="0" dirty="0"/>
              <a:t>Part 2</a:t>
            </a:r>
            <a:endParaRPr lang="zh-CN" altLang="en-US" sz="6600" kern="0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>
          <a:xfrm>
            <a:off x="3327399" y="5603971"/>
            <a:ext cx="5537200" cy="1162369"/>
          </a:xfrm>
        </p:spPr>
        <p:txBody>
          <a:bodyPr/>
          <a:lstStyle/>
          <a:p>
            <a:r>
              <a:rPr lang="en-US" altLang="zh-CN" sz="3200" dirty="0" err="1"/>
              <a:t>XGBoost</a:t>
            </a:r>
            <a:r>
              <a:rPr lang="en-US" altLang="zh-CN" sz="3200" dirty="0"/>
              <a:t> </a:t>
            </a:r>
            <a:r>
              <a:rPr lang="en-US" altLang="zh-CN" sz="2800" dirty="0"/>
              <a:t>(</a:t>
            </a:r>
            <a:r>
              <a:rPr lang="zh-TW" altLang="en-US" sz="2800" dirty="0"/>
              <a:t>分類器</a:t>
            </a:r>
            <a:r>
              <a:rPr lang="en-US" altLang="zh-TW" sz="2800" dirty="0"/>
              <a:t>)</a:t>
            </a:r>
            <a:endParaRPr lang="zh-CN" altLang="en-US" sz="3200" dirty="0"/>
          </a:p>
          <a:p>
            <a:r>
              <a:rPr lang="zh-CN" altLang="en-US" sz="3600" dirty="0"/>
              <a:t>程式實作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8492D14-7CBC-4C47-ADD8-82F1DC6D25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20" t="15460" r="5420" b="20151"/>
          <a:stretch/>
        </p:blipFill>
        <p:spPr>
          <a:xfrm>
            <a:off x="7435125" y="2730245"/>
            <a:ext cx="3594942" cy="93971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2052868-0F81-7B4A-8CD2-850BB96BEA84}"/>
              </a:ext>
            </a:extLst>
          </p:cNvPr>
          <p:cNvSpPr/>
          <p:nvPr/>
        </p:nvSpPr>
        <p:spPr>
          <a:xfrm>
            <a:off x="2125101" y="1682016"/>
            <a:ext cx="9135763" cy="14157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5400" b="0" i="0" u="none" strike="noStrike" kern="0" cap="none" spc="500" normalizeH="0" baseline="0" noProof="0" dirty="0">
                <a:ln>
                  <a:noFill/>
                </a:ln>
                <a:solidFill>
                  <a:srgbClr val="F2ECE1">
                    <a:lumMod val="25000"/>
                  </a:srgbClr>
                </a:solidFill>
                <a:effectLst/>
                <a:uLnTx/>
                <a:uFillTx/>
                <a:latin typeface="Calibri"/>
                <a:ea typeface="微软雅黑"/>
                <a:cs typeface="Calibri"/>
                <a:sym typeface="Calibri"/>
              </a:rPr>
              <a:t>試著用 </a:t>
            </a:r>
            <a:r>
              <a:rPr kumimoji="0" lang="en-US" altLang="zh-TW" sz="5400" b="0" i="0" u="none" strike="noStrike" kern="0" cap="none" spc="500" normalizeH="0" baseline="0" noProof="0" dirty="0" err="1">
                <a:ln>
                  <a:noFill/>
                </a:ln>
                <a:solidFill>
                  <a:srgbClr val="F2ECE1">
                    <a:lumMod val="25000"/>
                  </a:srgbClr>
                </a:solidFill>
                <a:effectLst/>
                <a:uLnTx/>
                <a:uFillTx/>
                <a:latin typeface="Calibri"/>
                <a:ea typeface="微软雅黑"/>
                <a:cs typeface="Calibri"/>
                <a:sym typeface="Calibri"/>
              </a:rPr>
              <a:t>XGBoost</a:t>
            </a:r>
            <a:r>
              <a:rPr kumimoji="0" lang="zh-TW" altLang="en-US" sz="5400" b="0" i="0" u="none" strike="noStrike" kern="0" cap="none" spc="500" normalizeH="0" baseline="0" noProof="0" dirty="0">
                <a:ln>
                  <a:noFill/>
                </a:ln>
                <a:solidFill>
                  <a:srgbClr val="F2ECE1">
                    <a:lumMod val="25000"/>
                  </a:srgbClr>
                </a:solidFill>
                <a:effectLst/>
                <a:uLnTx/>
                <a:uFillTx/>
                <a:latin typeface="Calibri"/>
                <a:ea typeface="微软雅黑"/>
                <a:cs typeface="Calibri"/>
                <a:sym typeface="Calibri"/>
              </a:rPr>
              <a:t> 訓練</a:t>
            </a:r>
            <a:endParaRPr kumimoji="0" lang="en-US" altLang="zh-TW" sz="5400" b="0" i="0" u="none" strike="noStrike" kern="0" cap="none" spc="500" normalizeH="0" baseline="0" noProof="0" dirty="0">
              <a:ln>
                <a:noFill/>
              </a:ln>
              <a:solidFill>
                <a:srgbClr val="F2ECE1">
                  <a:lumMod val="25000"/>
                </a:srgbClr>
              </a:solidFill>
              <a:effectLst/>
              <a:uLnTx/>
              <a:uFillTx/>
              <a:latin typeface="Calibri"/>
              <a:ea typeface="微软雅黑"/>
              <a:cs typeface="Calibri"/>
              <a:sym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200" b="0" i="0" u="none" strike="noStrike" kern="0" cap="none" spc="100" normalizeH="0" baseline="0" noProof="0" dirty="0">
                <a:ln>
                  <a:noFill/>
                </a:ln>
                <a:solidFill>
                  <a:srgbClr val="F2ECE1">
                    <a:lumMod val="25000"/>
                  </a:srgbClr>
                </a:solidFill>
                <a:effectLst/>
                <a:uLnTx/>
                <a:uFillTx/>
                <a:latin typeface="Calibri"/>
                <a:ea typeface="微软雅黑"/>
                <a:cs typeface="Calibri"/>
                <a:sym typeface="Calibri"/>
              </a:rPr>
              <a:t>Example : </a:t>
            </a:r>
            <a:r>
              <a:rPr kumimoji="0" lang="zh-TW" altLang="en-US" sz="3200" b="0" i="0" u="none" strike="noStrike" kern="0" cap="none" spc="500" normalizeH="0" baseline="0" noProof="0" dirty="0">
                <a:ln>
                  <a:noFill/>
                </a:ln>
                <a:solidFill>
                  <a:srgbClr val="F2ECE1">
                    <a:lumMod val="25000"/>
                  </a:srgbClr>
                </a:solidFill>
                <a:effectLst/>
                <a:uLnTx/>
                <a:uFillTx/>
                <a:latin typeface="Calibri"/>
                <a:ea typeface="微软雅黑"/>
                <a:cs typeface="Calibri"/>
                <a:sym typeface="Calibri"/>
              </a:rPr>
              <a:t>鳶尾花朵 </a:t>
            </a:r>
            <a:endParaRPr kumimoji="0" lang="en-TW" sz="2400" b="0" i="0" u="none" strike="noStrike" kern="0" cap="none" spc="500" normalizeH="0" baseline="0" noProof="0" dirty="0">
              <a:ln>
                <a:noFill/>
              </a:ln>
              <a:solidFill>
                <a:srgbClr val="F2ECE1">
                  <a:lumMod val="25000"/>
                </a:srgb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10393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D446FB5-28E6-814D-9D3F-EA596F97C80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92875" y="245402"/>
            <a:ext cx="9315782" cy="590931"/>
          </a:xfrm>
        </p:spPr>
        <p:txBody>
          <a:bodyPr/>
          <a:lstStyle/>
          <a:p>
            <a:r>
              <a:rPr lang="en-US" altLang="zh-TW" dirty="0" err="1">
                <a:latin typeface="inherit"/>
              </a:rPr>
              <a:t>XGBoost</a:t>
            </a:r>
            <a:r>
              <a:rPr lang="en-US" altLang="zh-TW" dirty="0">
                <a:latin typeface="inherit"/>
              </a:rPr>
              <a:t> Classifier</a:t>
            </a:r>
            <a:endParaRPr lang="en-TW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DE17E83-0C7B-3847-982E-212049FBA5E8}"/>
              </a:ext>
            </a:extLst>
          </p:cNvPr>
          <p:cNvSpPr/>
          <p:nvPr/>
        </p:nvSpPr>
        <p:spPr>
          <a:xfrm>
            <a:off x="2133604" y="4114801"/>
            <a:ext cx="29209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>
                <a:latin typeface="-apple-system"/>
              </a:rPr>
              <a:t>隨機森林 </a:t>
            </a:r>
            <a:r>
              <a:rPr lang="en-US" altLang="zh-TW" b="1" dirty="0">
                <a:latin typeface="-apple-system"/>
              </a:rPr>
              <a:t>(</a:t>
            </a:r>
            <a:r>
              <a:rPr lang="zh-TW" altLang="en-US" b="1" dirty="0">
                <a:latin typeface="-apple-system"/>
              </a:rPr>
              <a:t>訓練集</a:t>
            </a:r>
            <a:r>
              <a:rPr lang="en-US" altLang="zh-TW" b="1" dirty="0">
                <a:latin typeface="-apple-system"/>
              </a:rPr>
              <a:t>)</a:t>
            </a:r>
            <a:r>
              <a:rPr lang="zh-TW" altLang="en-US" b="1" dirty="0">
                <a:latin typeface="-apple-system"/>
              </a:rPr>
              <a:t>預測結果</a:t>
            </a:r>
            <a:endParaRPr lang="zh-TW" altLang="en-US" b="1" i="0" dirty="0">
              <a:effectLst/>
              <a:latin typeface="-apple-system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2BCDA1-6BEB-E64B-8DA9-B6C45AC040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0069" y="915117"/>
            <a:ext cx="7456859" cy="20604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F0A8350-B062-F642-85E1-524E6C4138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0766" y="3054349"/>
            <a:ext cx="3475127" cy="3066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6577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CD44102-406A-0143-80DD-BB06E53A993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92875" y="245402"/>
            <a:ext cx="9315782" cy="590931"/>
          </a:xfrm>
        </p:spPr>
        <p:txBody>
          <a:bodyPr/>
          <a:lstStyle/>
          <a:p>
            <a:r>
              <a:rPr lang="zh-TW" altLang="en-US" dirty="0"/>
              <a:t>特徵重要程度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8ADD7BA-ADF0-2542-81DB-3DE2549463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2385" y="1193800"/>
            <a:ext cx="6920309" cy="16713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5E7A97C-A977-DC47-BC27-91B3D61029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053" y="3088475"/>
            <a:ext cx="4982972" cy="2951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799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物流行业公司年终总结.pptx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D2A66C"/>
      </a:accent1>
      <a:accent2>
        <a:srgbClr val="E6CDAD"/>
      </a:accent2>
      <a:accent3>
        <a:srgbClr val="F2ECE1"/>
      </a:accent3>
      <a:accent4>
        <a:srgbClr val="FBFAF6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lnSpc>
            <a:spcPct val="130000"/>
          </a:lnSpc>
          <a:defRPr sz="1200" dirty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lnSpc>
            <a:spcPct val="130000"/>
          </a:lnSpc>
          <a:spcBef>
            <a:spcPts val="600"/>
          </a:spcBef>
          <a:defRPr sz="1200" kern="0" dirty="0">
            <a:latin typeface="微软雅黑" panose="020B0503020204020204" pitchFamily="34" charset="-122"/>
            <a:ea typeface="微软雅黑" panose="020B0503020204020204" pitchFamily="34" charset="-122"/>
            <a:cs typeface="+mn-ea"/>
            <a:sym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 主题">
    <a:dk1>
      <a:srgbClr val="000000"/>
    </a:dk1>
    <a:lt1>
      <a:srgbClr val="FFFFFF"/>
    </a:lt1>
    <a:dk2>
      <a:srgbClr val="000000"/>
    </a:dk2>
    <a:lt2>
      <a:srgbClr val="FFFFFF"/>
    </a:lt2>
    <a:accent1>
      <a:srgbClr val="D2A66C"/>
    </a:accent1>
    <a:accent2>
      <a:srgbClr val="E6CDAD"/>
    </a:accent2>
    <a:accent3>
      <a:srgbClr val="F2ECE1"/>
    </a:accent3>
    <a:accent4>
      <a:srgbClr val="FBFAF6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7514</TotalTime>
  <Words>471</Words>
  <Application>Microsoft Macintosh PowerPoint</Application>
  <PresentationFormat>Widescreen</PresentationFormat>
  <Paragraphs>56</Paragraphs>
  <Slides>10</Slides>
  <Notes>7</Notes>
  <HiddenSlides>0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23" baseType="lpstr">
      <vt:lpstr>-apple-system</vt:lpstr>
      <vt:lpstr>等线</vt:lpstr>
      <vt:lpstr>inherit</vt:lpstr>
      <vt:lpstr>微软雅黑</vt:lpstr>
      <vt:lpstr>Arial</vt:lpstr>
      <vt:lpstr>Calibri</vt:lpstr>
      <vt:lpstr>Century Gothic</vt:lpstr>
      <vt:lpstr>Helvetica Neue</vt:lpstr>
      <vt:lpstr>Helvetica Neue Bold Condensed</vt:lpstr>
      <vt:lpstr>Segoe UI Light</vt:lpstr>
      <vt:lpstr>Office 主题</vt:lpstr>
      <vt:lpstr>OfficePLUS</vt:lpstr>
      <vt:lpstr>PowerPoint.Show.12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OfficePLUS</dc:creator>
  <cp:keywords/>
  <dc:description/>
  <cp:lastModifiedBy>Microsoft Office User</cp:lastModifiedBy>
  <cp:revision>401</cp:revision>
  <dcterms:created xsi:type="dcterms:W3CDTF">2015-08-18T02:51:41Z</dcterms:created>
  <dcterms:modified xsi:type="dcterms:W3CDTF">2020-09-24T12:24:55Z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v-yunxl@microsoft.com</vt:lpwstr>
  </property>
  <property fmtid="{D5CDD505-2E9C-101B-9397-08002B2CF9AE}" pid="5" name="MSIP_Label_f42aa342-8706-4288-bd11-ebb85995028c_SetDate">
    <vt:lpwstr>2017-12-21T07:17:40.1180020Z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